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32"/>
  </p:notesMasterIdLst>
  <p:sldIdLst>
    <p:sldId id="289" r:id="rId2"/>
    <p:sldId id="290" r:id="rId3"/>
    <p:sldId id="297" r:id="rId4"/>
    <p:sldId id="258" r:id="rId5"/>
    <p:sldId id="259" r:id="rId6"/>
    <p:sldId id="260" r:id="rId7"/>
    <p:sldId id="261" r:id="rId8"/>
    <p:sldId id="263" r:id="rId9"/>
    <p:sldId id="262" r:id="rId10"/>
    <p:sldId id="264" r:id="rId11"/>
    <p:sldId id="266" r:id="rId12"/>
    <p:sldId id="265" r:id="rId13"/>
    <p:sldId id="267" r:id="rId14"/>
    <p:sldId id="268"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1" r:id="rId28"/>
    <p:sldId id="291" r:id="rId29"/>
    <p:sldId id="292"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53" autoAdjust="0"/>
  </p:normalViewPr>
  <p:slideViewPr>
    <p:cSldViewPr snapToGrid="0">
      <p:cViewPr varScale="1">
        <p:scale>
          <a:sx n="60" d="100"/>
          <a:sy n="60" d="100"/>
        </p:scale>
        <p:origin x="10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99E3E-C5FE-4137-BCF4-6E211A0D9DD5}" type="datetimeFigureOut">
              <a:rPr lang="en-GB" smtClean="0"/>
              <a:pPr/>
              <a:t>28/08/2022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2BD96-2CF3-4CF3-8E16-89FA1685AD3D}" type="slidenum">
              <a:rPr lang="en-GB" smtClean="0"/>
              <a:pPr/>
              <a:t>‹#›</a:t>
            </a:fld>
            <a:endParaRPr lang="en-GB"/>
          </a:p>
        </p:txBody>
      </p:sp>
    </p:spTree>
    <p:extLst>
      <p:ext uri="{BB962C8B-B14F-4D97-AF65-F5344CB8AC3E}">
        <p14:creationId xmlns:p14="http://schemas.microsoft.com/office/powerpoint/2010/main" val="64375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BD96-2CF3-4CF3-8E16-89FA1685AD3D}" type="slidenum">
              <a:rPr lang="en-GB" smtClean="0"/>
              <a:pPr/>
              <a:t>16</a:t>
            </a:fld>
            <a:endParaRPr lang="en-GB"/>
          </a:p>
        </p:txBody>
      </p:sp>
    </p:spTree>
    <p:extLst>
      <p:ext uri="{BB962C8B-B14F-4D97-AF65-F5344CB8AC3E}">
        <p14:creationId xmlns:p14="http://schemas.microsoft.com/office/powerpoint/2010/main" val="16910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04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72150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73435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6505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60025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1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138953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131661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8588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330892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4122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123883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8639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16480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13106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42221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78A9D2-5D54-4FAF-A573-83AF6399512A}" type="datetimeFigureOut">
              <a:rPr lang="en-GB" smtClean="0"/>
              <a:pPr/>
              <a:t>28/08/2022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9B043-5E7B-4E58-8C7C-1705002BEEF9}" type="slidenum">
              <a:rPr lang="en-GB" smtClean="0"/>
              <a:pPr/>
              <a:t>‹#›</a:t>
            </a:fld>
            <a:endParaRPr lang="en-GB"/>
          </a:p>
        </p:txBody>
      </p:sp>
    </p:spTree>
    <p:extLst>
      <p:ext uri="{BB962C8B-B14F-4D97-AF65-F5344CB8AC3E}">
        <p14:creationId xmlns:p14="http://schemas.microsoft.com/office/powerpoint/2010/main" val="268259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F78A9D2-5D54-4FAF-A573-83AF6399512A}" type="datetimeFigureOut">
              <a:rPr lang="en-GB" smtClean="0"/>
              <a:pPr/>
              <a:t>28/08/2022</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AC9B043-5E7B-4E58-8C7C-1705002BEEF9}" type="slidenum">
              <a:rPr lang="en-GB" smtClean="0"/>
              <a:pPr/>
              <a:t>‹#›</a:t>
            </a:fld>
            <a:endParaRPr lang="en-GB"/>
          </a:p>
        </p:txBody>
      </p:sp>
    </p:spTree>
    <p:extLst>
      <p:ext uri="{BB962C8B-B14F-4D97-AF65-F5344CB8AC3E}">
        <p14:creationId xmlns:p14="http://schemas.microsoft.com/office/powerpoint/2010/main" val="3923817594"/>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2877619" y="3048000"/>
            <a:ext cx="7975276" cy="954107"/>
          </a:xfrm>
          <a:prstGeom prst="rect">
            <a:avLst/>
          </a:prstGeom>
          <a:noFill/>
        </p:spPr>
        <p:txBody>
          <a:bodyPr wrap="square" rtlCol="0">
            <a:spAutoFit/>
          </a:bodyPr>
          <a:lstStyle/>
          <a:p>
            <a:pPr algn="ctr"/>
            <a:r>
              <a:rPr lang="en-US" sz="2800" dirty="0">
                <a:latin typeface="Book Antiqua" panose="02040602050305030304" pitchFamily="18" charset="0"/>
              </a:rPr>
              <a:t>TITLE OF THE </a:t>
            </a:r>
            <a:r>
              <a:rPr lang="en-US" sz="2800" dirty="0" smtClean="0">
                <a:latin typeface="Book Antiqua" panose="02040602050305030304" pitchFamily="18" charset="0"/>
              </a:rPr>
              <a:t>TOPIC-</a:t>
            </a:r>
          </a:p>
          <a:p>
            <a:pPr algn="ctr"/>
            <a:r>
              <a:rPr lang="en-US" sz="2800" dirty="0" smtClean="0">
                <a:latin typeface="Book Antiqua" panose="02040602050305030304" pitchFamily="18" charset="0"/>
              </a:rPr>
              <a:t>MODEL ANALYSIS</a:t>
            </a:r>
            <a:endParaRPr lang="en-US" sz="2800" dirty="0">
              <a:latin typeface="Book Antiqua" panose="02040602050305030304" pitchFamily="18" charset="0"/>
            </a:endParaRPr>
          </a:p>
        </p:txBody>
      </p:sp>
      <p:sp>
        <p:nvSpPr>
          <p:cNvPr id="6" name="TextBox 5"/>
          <p:cNvSpPr txBox="1"/>
          <p:nvPr/>
        </p:nvSpPr>
        <p:spPr>
          <a:xfrm>
            <a:off x="798286" y="5360158"/>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ORTHODONTICS AND DENTOFACIAL ORTHOPAEDICS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0"/>
            <a:ext cx="1857828" cy="2114550"/>
          </a:xfrm>
          <a:prstGeom prst="rect">
            <a:avLst/>
          </a:prstGeom>
        </p:spPr>
      </p:pic>
    </p:spTree>
    <p:extLst>
      <p:ext uri="{BB962C8B-B14F-4D97-AF65-F5344CB8AC3E}">
        <p14:creationId xmlns:p14="http://schemas.microsoft.com/office/powerpoint/2010/main" val="367976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433" y="168812"/>
            <a:ext cx="5013134" cy="6400800"/>
          </a:xfrm>
          <a:prstGeom prst="rect">
            <a:avLst/>
          </a:prstGeom>
        </p:spPr>
      </p:pic>
    </p:spTree>
    <p:extLst>
      <p:ext uri="{BB962C8B-B14F-4D97-AF65-F5344CB8AC3E}">
        <p14:creationId xmlns:p14="http://schemas.microsoft.com/office/powerpoint/2010/main" val="424412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65" y="685801"/>
            <a:ext cx="10058400" cy="921774"/>
          </a:xfrm>
        </p:spPr>
        <p:txBody>
          <a:bodyPr>
            <a:normAutofit/>
          </a:bodyPr>
          <a:lstStyle/>
          <a:p>
            <a:pPr algn="ctr"/>
            <a:r>
              <a:rPr lang="en-GB" sz="40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4000" b="1" u="sng" dirty="0">
                <a:solidFill>
                  <a:schemeClr val="bg1">
                    <a:lumMod val="95000"/>
                    <a:lumOff val="5000"/>
                  </a:schemeClr>
                </a:solidFill>
                <a:latin typeface="Times New Roman" panose="02020603050405020304" pitchFamily="18" charset="0"/>
                <a:cs typeface="Times New Roman" panose="02020603050405020304" pitchFamily="18" charset="0"/>
              </a:rPr>
              <a:t>ARCH  PERIMETER  ANALYSIS</a:t>
            </a:r>
          </a:p>
        </p:txBody>
      </p:sp>
      <p:sp>
        <p:nvSpPr>
          <p:cNvPr id="3" name="Text Placeholder 2"/>
          <p:cNvSpPr>
            <a:spLocks noGrp="1"/>
          </p:cNvSpPr>
          <p:nvPr>
            <p:ph type="body" idx="1"/>
          </p:nvPr>
        </p:nvSpPr>
        <p:spPr>
          <a:xfrm>
            <a:off x="176981" y="1932040"/>
            <a:ext cx="11887200" cy="3215147"/>
          </a:xfrm>
        </p:spPr>
        <p:txBody>
          <a:bodyPr>
            <a:normAutofit/>
          </a:bodyPr>
          <a:lstStyle/>
          <a:p>
            <a:pPr marL="342900" indent="-342900">
              <a:buClrTx/>
              <a:buFont typeface="Wingdings" panose="05000000000000000000" pitchFamily="2" charset="2"/>
              <a:buChar char="q"/>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Many malocclusions occur due to discrepancy between arch length and tooth material.</a:t>
            </a:r>
          </a:p>
          <a:p>
            <a:pPr marL="342900" indent="-342900">
              <a:buClrTx/>
              <a:buFont typeface="Wingdings" panose="05000000000000000000" pitchFamily="2" charset="2"/>
              <a:buChar char="q"/>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It is done in the upper arch.</a:t>
            </a:r>
          </a:p>
          <a:p>
            <a:pPr marL="342900" indent="-342900">
              <a:buClrTx/>
              <a:buFont typeface="Wingdings" panose="05000000000000000000" pitchFamily="2" charset="2"/>
              <a:buChar char="q"/>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Arch perimeter is the geometrical dental arc formed by teeth at their incisal/ cuspal edges.</a:t>
            </a:r>
          </a:p>
        </p:txBody>
      </p:sp>
    </p:spTree>
    <p:extLst>
      <p:ext uri="{BB962C8B-B14F-4D97-AF65-F5344CB8AC3E}">
        <p14:creationId xmlns:p14="http://schemas.microsoft.com/office/powerpoint/2010/main" val="188094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225085"/>
            <a:ext cx="10058400" cy="861646"/>
          </a:xfrm>
        </p:spPr>
        <p:txBody>
          <a:bodyPr>
            <a:normAutofit/>
          </a:bodyPr>
          <a:lstStyle/>
          <a:p>
            <a:pPr algn="ctr"/>
            <a:r>
              <a:rPr lang="en-GB" sz="4000" b="1" u="sng" dirty="0">
                <a:solidFill>
                  <a:schemeClr val="bg1">
                    <a:lumMod val="95000"/>
                    <a:lumOff val="5000"/>
                  </a:schemeClr>
                </a:solidFill>
                <a:latin typeface="Times New Roman" panose="02020603050405020304" pitchFamily="18" charset="0"/>
                <a:cs typeface="Times New Roman" panose="02020603050405020304" pitchFamily="18" charset="0"/>
              </a:rPr>
              <a:t>ASHLEY HOWE’S ANALYSIS</a:t>
            </a:r>
          </a:p>
        </p:txBody>
      </p:sp>
      <p:sp>
        <p:nvSpPr>
          <p:cNvPr id="5" name="Text Placeholder 4"/>
          <p:cNvSpPr>
            <a:spLocks noGrp="1"/>
          </p:cNvSpPr>
          <p:nvPr>
            <p:ph type="body" idx="1"/>
          </p:nvPr>
        </p:nvSpPr>
        <p:spPr>
          <a:xfrm>
            <a:off x="168813" y="1086730"/>
            <a:ext cx="11887200" cy="2584937"/>
          </a:xfrm>
        </p:spPr>
        <p:txBody>
          <a:bodyPr>
            <a:normAutofit/>
          </a:bodyPr>
          <a:lstStyle/>
          <a:p>
            <a:pPr marL="342900" indent="-342900">
              <a:buFont typeface="Wingdings" panose="05000000000000000000" pitchFamily="2" charset="2"/>
              <a:buChar char="q"/>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Ashley Howe considered the crowding of teeth to be the result of deficiency in arch width rather than arch length.</a:t>
            </a:r>
          </a:p>
          <a:p>
            <a:pPr marL="342900" indent="-342900">
              <a:buFont typeface="Wingdings" panose="05000000000000000000" pitchFamily="2" charset="2"/>
              <a:buChar char="q"/>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He found the relationship between the total width of 12 teeth anterior to the second molars and width of the dental arch in the first premolar region.</a:t>
            </a:r>
          </a:p>
          <a:p>
            <a:pPr marL="342900" indent="-342900">
              <a:buFont typeface="Wingdings" panose="05000000000000000000" pitchFamily="2" charset="2"/>
              <a:buChar char="q"/>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is usually done in the upper arch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71667"/>
            <a:ext cx="4107766" cy="31863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655" y="3671666"/>
            <a:ext cx="3812345" cy="31863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999" y="3660207"/>
            <a:ext cx="4018669" cy="3209249"/>
          </a:xfrm>
          <a:prstGeom prst="rect">
            <a:avLst/>
          </a:prstGeom>
        </p:spPr>
      </p:pic>
    </p:spTree>
    <p:extLst>
      <p:ext uri="{BB962C8B-B14F-4D97-AF65-F5344CB8AC3E}">
        <p14:creationId xmlns:p14="http://schemas.microsoft.com/office/powerpoint/2010/main" val="42009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773" y="107062"/>
            <a:ext cx="8534400" cy="689352"/>
          </a:xfrm>
        </p:spPr>
        <p:txBody>
          <a:bodyPr>
            <a:normAutofit/>
          </a:bodyPr>
          <a:lstStyle/>
          <a:p>
            <a:r>
              <a:rPr lang="en-GB" dirty="0">
                <a:solidFill>
                  <a:schemeClr val="bg1">
                    <a:lumMod val="95000"/>
                    <a:lumOff val="5000"/>
                  </a:schemeClr>
                </a:solidFill>
                <a:latin typeface="Times New Roman" panose="02020603050405020304" pitchFamily="18" charset="0"/>
                <a:cs typeface="Times New Roman" panose="02020603050405020304" pitchFamily="18" charset="0"/>
              </a:rPr>
              <a:t>PROCEDURE</a:t>
            </a:r>
          </a:p>
        </p:txBody>
      </p:sp>
      <p:sp>
        <p:nvSpPr>
          <p:cNvPr id="5" name="TextBox 4"/>
          <p:cNvSpPr txBox="1"/>
          <p:nvPr/>
        </p:nvSpPr>
        <p:spPr>
          <a:xfrm>
            <a:off x="324465" y="796414"/>
            <a:ext cx="11547495" cy="5509200"/>
          </a:xfrm>
          <a:prstGeom prst="rect">
            <a:avLst/>
          </a:prstGeom>
          <a:noFill/>
        </p:spPr>
        <p:txBody>
          <a:bodyPr wrap="square" rtlCol="0">
            <a:spAutoFit/>
          </a:bodyPr>
          <a:lstStyle/>
          <a:p>
            <a:pPr marL="342900" indent="-3429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TOTAL TOOTH MATERIAL (T.T.M) :</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mesio-distal width of all the teeth mesial to the second permanent molars is measured with the help of dividers and all the values are summed up. This value is called total tooth material.</a:t>
            </a:r>
          </a:p>
          <a:p>
            <a:pPr marL="342900" indent="-342900">
              <a:buFont typeface="Wingdings" panose="05000000000000000000" pitchFamily="2" charset="2"/>
              <a:buChar char="Ø"/>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PREMOLAR DIAMETER (P.M.D) :</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refers to the arch width from the tip of the buccal cusp of one first premolar to the tip of buccal cusp of the opposite first premolar.</a:t>
            </a:r>
          </a:p>
          <a:p>
            <a:pPr marL="457200" indent="-4572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PREMOLAR BASAL ARCH WIDTH (P.M.B.A.W):</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measurement of the width from canine fossa of one side to the other gives us the width of the dental arch at the apical base or the junction between the basal bone and alveolar process.</a:t>
            </a:r>
          </a:p>
        </p:txBody>
      </p:sp>
    </p:spTree>
    <p:extLst>
      <p:ext uri="{BB962C8B-B14F-4D97-AF65-F5344CB8AC3E}">
        <p14:creationId xmlns:p14="http://schemas.microsoft.com/office/powerpoint/2010/main" val="151876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103241"/>
            <a:ext cx="8534400" cy="670231"/>
          </a:xfrm>
        </p:spPr>
        <p:txBody>
          <a:bodyPr>
            <a:normAutofit/>
          </a:bodyPr>
          <a:lstStyle/>
          <a:p>
            <a:pPr marL="457200" indent="-4572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inference</a:t>
            </a:r>
          </a:p>
        </p:txBody>
      </p:sp>
      <p:sp>
        <p:nvSpPr>
          <p:cNvPr id="3" name="TextBox 2"/>
          <p:cNvSpPr txBox="1"/>
          <p:nvPr/>
        </p:nvSpPr>
        <p:spPr>
          <a:xfrm>
            <a:off x="383458" y="1268361"/>
            <a:ext cx="11547987" cy="4893647"/>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P.M.B.A.W and the P.M.D are compared .</a:t>
            </a:r>
          </a:p>
          <a:p>
            <a:pPr marL="342900" indent="-342900">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the P.M.B.A.W is greater than the P.M.D then it is an indication that the arch expansion is possible.</a:t>
            </a:r>
          </a:p>
          <a:p>
            <a:pPr marL="342900" indent="-342900">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on the other hand the P.M.B.A.W is less than P.M.D , then arch expansion is not possible.</a:t>
            </a:r>
          </a:p>
          <a:p>
            <a:pPr marL="342900" indent="-342900">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is determined using the formula:</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2400" b="1" dirty="0">
                <a:solidFill>
                  <a:schemeClr val="bg1">
                    <a:lumMod val="95000"/>
                    <a:lumOff val="5000"/>
                  </a:schemeClr>
                </a:solidFill>
                <a:latin typeface="Times New Roman" panose="02020603050405020304" pitchFamily="18" charset="0"/>
                <a:cs typeface="Times New Roman" panose="02020603050405020304" pitchFamily="18" charset="0"/>
              </a:rPr>
              <a:t>P.M.B.A.W % = </a:t>
            </a:r>
            <a:r>
              <a:rPr lang="en-GB" sz="2400" b="1" u="sng" dirty="0">
                <a:solidFill>
                  <a:schemeClr val="bg1">
                    <a:lumMod val="95000"/>
                    <a:lumOff val="5000"/>
                  </a:schemeClr>
                </a:solidFill>
                <a:latin typeface="Times New Roman" panose="02020603050405020304" pitchFamily="18" charset="0"/>
                <a:cs typeface="Times New Roman" panose="02020603050405020304" pitchFamily="18" charset="0"/>
              </a:rPr>
              <a:t>P.M.B.A.W x 100</a:t>
            </a:r>
          </a:p>
          <a:p>
            <a:r>
              <a:rPr lang="en-GB" sz="2400" b="1" dirty="0">
                <a:solidFill>
                  <a:schemeClr val="bg1">
                    <a:lumMod val="95000"/>
                    <a:lumOff val="5000"/>
                  </a:schemeClr>
                </a:solidFill>
                <a:latin typeface="Times New Roman" panose="02020603050405020304" pitchFamily="18" charset="0"/>
                <a:cs typeface="Times New Roman" panose="02020603050405020304" pitchFamily="18" charset="0"/>
              </a:rPr>
              <a:t>                                                            T.T.M</a:t>
            </a:r>
          </a:p>
          <a:p>
            <a:pPr marL="457200" indent="-457200">
              <a:buFont typeface="+mj-lt"/>
              <a:buAutoNum type="alphaLcParen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P.M.B.A.W.% is 37% or less, it indicates a need for extraction.</a:t>
            </a:r>
          </a:p>
          <a:p>
            <a:pPr marL="457200" indent="-457200">
              <a:buFont typeface="+mj-lt"/>
              <a:buAutoNum type="alphaLcParen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P.M.B.A.W.% is 44% or more, the case can possibly be treated without extracting any teeth.</a:t>
            </a:r>
          </a:p>
          <a:p>
            <a:pPr marL="457200" indent="-457200">
              <a:buFont typeface="+mj-lt"/>
              <a:buAutoNum type="alphaLcParen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P.M.B.A.W.% is 37- 44%, the case is referred to as a borderline case.</a:t>
            </a:r>
          </a:p>
        </p:txBody>
      </p:sp>
    </p:spTree>
    <p:extLst>
      <p:ext uri="{BB962C8B-B14F-4D97-AF65-F5344CB8AC3E}">
        <p14:creationId xmlns:p14="http://schemas.microsoft.com/office/powerpoint/2010/main" val="18172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81" y="44245"/>
            <a:ext cx="8534400" cy="973394"/>
          </a:xfrm>
        </p:spPr>
        <p:txBody>
          <a:bodyPr>
            <a:normAutofit/>
          </a:bodyPr>
          <a:lstStyle/>
          <a:p>
            <a:pPr algn="ctr"/>
            <a:r>
              <a:rPr lang="en-GB" sz="4000" u="sng" dirty="0">
                <a:solidFill>
                  <a:schemeClr val="bg1">
                    <a:lumMod val="95000"/>
                    <a:lumOff val="5000"/>
                  </a:schemeClr>
                </a:solidFill>
                <a:latin typeface="Times New Roman" panose="02020603050405020304" pitchFamily="18" charset="0"/>
                <a:cs typeface="Times New Roman" panose="02020603050405020304" pitchFamily="18" charset="0"/>
              </a:rPr>
              <a:t>PONT’S ANALYSIS</a:t>
            </a:r>
          </a:p>
        </p:txBody>
      </p:sp>
      <p:sp>
        <p:nvSpPr>
          <p:cNvPr id="4" name="TextBox 3"/>
          <p:cNvSpPr txBox="1"/>
          <p:nvPr/>
        </p:nvSpPr>
        <p:spPr>
          <a:xfrm>
            <a:off x="634181" y="1607574"/>
            <a:ext cx="11430000" cy="3046988"/>
          </a:xfrm>
          <a:prstGeom prst="rect">
            <a:avLst/>
          </a:prstGeom>
          <a:noFill/>
        </p:spPr>
        <p:txBody>
          <a:bodyPr wrap="square" rtlCol="0">
            <a:spAutoFit/>
          </a:bodyPr>
          <a:lstStyle/>
          <a:p>
            <a:pPr marL="342900" indent="-342900">
              <a:buFont typeface="Wingdings" panose="05000000000000000000" pitchFamily="2" charset="2"/>
              <a:buChar char="q"/>
            </a:pPr>
            <a:r>
              <a:rPr lang="en-GB" sz="2400" dirty="0" err="1">
                <a:solidFill>
                  <a:schemeClr val="bg1">
                    <a:lumMod val="95000"/>
                    <a:lumOff val="5000"/>
                  </a:schemeClr>
                </a:solidFill>
                <a:latin typeface="Times New Roman" panose="02020603050405020304" pitchFamily="18" charset="0"/>
                <a:cs typeface="Times New Roman" panose="02020603050405020304" pitchFamily="18" charset="0"/>
              </a:rPr>
              <a:t>Ponts</a:t>
            </a: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in 1909presented a system whereby the measurement of the four maxillary incisors  automatically established the width of the arch in the premolar and molar regions.</a:t>
            </a:r>
          </a:p>
          <a:p>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GB" sz="2400" dirty="0" err="1">
                <a:solidFill>
                  <a:schemeClr val="bg1">
                    <a:lumMod val="95000"/>
                    <a:lumOff val="5000"/>
                  </a:schemeClr>
                </a:solidFill>
                <a:latin typeface="Times New Roman" panose="02020603050405020304" pitchFamily="18" charset="0"/>
                <a:cs typeface="Times New Roman" panose="02020603050405020304" pitchFamily="18" charset="0"/>
              </a:rPr>
              <a:t>Ponts</a:t>
            </a: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analysis helps in:</a:t>
            </a:r>
          </a:p>
          <a:p>
            <a:pPr marL="457200" indent="-457200">
              <a:buFont typeface="+mj-lt"/>
              <a:buAutoNum type="alphaLcPeriod"/>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Determining whether the dental arch is narrow or is normal.</a:t>
            </a:r>
          </a:p>
          <a:p>
            <a:pPr marL="457200" indent="-45720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Determining the need for lateral arch expansion</a:t>
            </a:r>
          </a:p>
          <a:p>
            <a:pPr marL="457200" indent="-45720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Determining how much expansion is possible at the premolar and molar regions.</a:t>
            </a:r>
          </a:p>
        </p:txBody>
      </p:sp>
    </p:spTree>
    <p:extLst>
      <p:ext uri="{BB962C8B-B14F-4D97-AF65-F5344CB8AC3E}">
        <p14:creationId xmlns:p14="http://schemas.microsoft.com/office/powerpoint/2010/main" val="10604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478" y="530943"/>
            <a:ext cx="11783961" cy="5139869"/>
          </a:xfrm>
          <a:prstGeom prst="rect">
            <a:avLst/>
          </a:prstGeom>
          <a:noFill/>
        </p:spPr>
        <p:txBody>
          <a:bodyPr wrap="square" rtlCol="0">
            <a:spAutoFit/>
          </a:bodyPr>
          <a:lstStyle/>
          <a:p>
            <a:pPr marL="571500" indent="-5715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DETERMINATION OF SUM OF INCISORS (S.I.)</a:t>
            </a:r>
          </a:p>
          <a:p>
            <a:pPr marL="457200" indent="-457200">
              <a:buFont typeface="Arial" panose="020B0604020202020204" pitchFamily="34" charset="0"/>
              <a:buChar char="•"/>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mesio-distal width of the 4 maxillary incisors is measured and the values summed up. This value is called sum of incisors (S.I.)</a:t>
            </a:r>
          </a:p>
          <a:p>
            <a:pPr marL="571500" indent="-571500">
              <a:buFont typeface="Wingdings" panose="05000000000000000000" pitchFamily="2" charset="2"/>
              <a:buChar char="Ø"/>
            </a:pPr>
            <a:endParaRPr lang="en-GB" sz="36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DETERMINATION OF MEASURED PREMOLAR VALUE(M.P.V.)</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width of the arch in the premolar region from</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the distal pit of one upper first premolar to the </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distal pit of the opposite first premolar is measured.</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It is called the measured premolar value.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23" y="3462884"/>
            <a:ext cx="3814916" cy="3277130"/>
          </a:xfrm>
          <a:prstGeom prst="rect">
            <a:avLst/>
          </a:prstGeom>
        </p:spPr>
      </p:pic>
    </p:spTree>
    <p:extLst>
      <p:ext uri="{BB962C8B-B14F-4D97-AF65-F5344CB8AC3E}">
        <p14:creationId xmlns:p14="http://schemas.microsoft.com/office/powerpoint/2010/main" val="236492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56" y="457200"/>
            <a:ext cx="11665974" cy="5509200"/>
          </a:xfrm>
          <a:prstGeom prst="rect">
            <a:avLst/>
          </a:prstGeom>
          <a:noFill/>
        </p:spPr>
        <p:txBody>
          <a:bodyPr wrap="square" rtlCol="0">
            <a:spAutoFit/>
          </a:bodyPr>
          <a:lstStyle/>
          <a:p>
            <a:pPr marL="457200" indent="-4572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DETERMINATION OF MEASURED MOLAR VALUE(M.M.V.)</a:t>
            </a:r>
          </a:p>
          <a:p>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width of the arch in the molar region from the mesial pit of one upper first molar to the mesial pit of the opposite first molar is measured.</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This value is called the measured molar value.</a:t>
            </a:r>
          </a:p>
          <a:p>
            <a:pPr marL="457200" indent="-457200">
              <a:buFont typeface="Wingdings" panose="05000000000000000000" pitchFamily="2" charset="2"/>
              <a:buChar char="Ø"/>
            </a:pPr>
            <a:endParaRPr lang="en-GB" sz="32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DETERMINATION OF CALCULATED PREMOLAR VALUE</a:t>
            </a:r>
          </a:p>
          <a:p>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     (C.P.V)</a:t>
            </a:r>
          </a:p>
          <a:p>
            <a:pPr marL="457200" indent="-457200">
              <a:buFont typeface="Arial" panose="020B0604020202020204" pitchFamily="34" charset="0"/>
              <a:buChar char="•"/>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Calculated premolar value or the expected arch width in the premolar region is determined by the formula :</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2800" b="1" dirty="0">
                <a:solidFill>
                  <a:schemeClr val="bg1">
                    <a:lumMod val="95000"/>
                    <a:lumOff val="5000"/>
                  </a:schemeClr>
                </a:solidFill>
                <a:latin typeface="Times New Roman" panose="02020603050405020304" pitchFamily="18" charset="0"/>
                <a:cs typeface="Times New Roman" panose="02020603050405020304" pitchFamily="18" charset="0"/>
              </a:rPr>
              <a:t>S.I. x  100/80</a:t>
            </a:r>
          </a:p>
        </p:txBody>
      </p:sp>
    </p:spTree>
    <p:extLst>
      <p:ext uri="{BB962C8B-B14F-4D97-AF65-F5344CB8AC3E}">
        <p14:creationId xmlns:p14="http://schemas.microsoft.com/office/powerpoint/2010/main" val="145191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69" y="353961"/>
            <a:ext cx="11897032" cy="5816977"/>
          </a:xfrm>
          <a:prstGeom prst="rect">
            <a:avLst/>
          </a:prstGeom>
          <a:noFill/>
        </p:spPr>
        <p:txBody>
          <a:bodyPr wrap="square" rtlCol="0">
            <a:spAutoFit/>
          </a:bodyPr>
          <a:lstStyle/>
          <a:p>
            <a:pPr marL="457200" indent="-4572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DETERMINATION OF CALCULATED MOLAR VALUE (C.M.V.)</a:t>
            </a:r>
          </a:p>
          <a:p>
            <a:pPr marL="457200" indent="-457200">
              <a:buFont typeface="Arial" panose="020B0604020202020204" pitchFamily="34" charset="0"/>
              <a:buChar char="•"/>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Calculated molar value or the expected arch width in the molar region is determined by the formula:</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a:t>
            </a:r>
          </a:p>
          <a:p>
            <a:r>
              <a:rPr lang="en-GB" sz="2800" b="1" dirty="0">
                <a:solidFill>
                  <a:schemeClr val="bg1">
                    <a:lumMod val="95000"/>
                    <a:lumOff val="5000"/>
                  </a:schemeClr>
                </a:solidFill>
                <a:latin typeface="Times New Roman" panose="02020603050405020304" pitchFamily="18" charset="0"/>
                <a:cs typeface="Times New Roman" panose="02020603050405020304" pitchFamily="18" charset="0"/>
              </a:rPr>
              <a:t>                                                 S.I. x 100/64</a:t>
            </a:r>
          </a:p>
          <a:p>
            <a:pPr marL="457200" indent="-457200">
              <a:buFont typeface="Wingdings" panose="05000000000000000000" pitchFamily="2" charset="2"/>
              <a:buChar char="Ø"/>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INFERENCE</a:t>
            </a:r>
          </a:p>
          <a:p>
            <a:pPr marL="457200" indent="-457200">
              <a:buFont typeface="Courier New" panose="02070309020205020404" pitchFamily="49" charset="0"/>
              <a:buChar char="o"/>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If measured value is less than calculated value, it indicates the need for expansion.</a:t>
            </a:r>
          </a:p>
          <a:p>
            <a:pPr marL="457200" indent="-457200">
              <a:buFont typeface="Courier New" panose="02070309020205020404" pitchFamily="49" charset="0"/>
              <a:buChar char="o"/>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It is possible to determine how much expansion is needed in the molar and premolar region.</a:t>
            </a:r>
          </a:p>
          <a:p>
            <a:pPr marL="457200" indent="-457200">
              <a:buFont typeface="Wingdings" panose="05000000000000000000" pitchFamily="2" charset="2"/>
              <a:buChar char="Ø"/>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endParaRPr lang="en-GB" sz="2800" b="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54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709" y="132734"/>
            <a:ext cx="4598581" cy="6607279"/>
          </a:xfrm>
          <a:prstGeom prst="rect">
            <a:avLst/>
          </a:prstGeom>
        </p:spPr>
      </p:pic>
    </p:spTree>
    <p:extLst>
      <p:ext uri="{BB962C8B-B14F-4D97-AF65-F5344CB8AC3E}">
        <p14:creationId xmlns:p14="http://schemas.microsoft.com/office/powerpoint/2010/main" val="157940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4155" y="801579"/>
            <a:ext cx="9260115" cy="1103091"/>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72876115"/>
              </p:ext>
            </p:extLst>
          </p:nvPr>
        </p:nvGraphicFramePr>
        <p:xfrm>
          <a:off x="2200212" y="1904670"/>
          <a:ext cx="8127999" cy="4043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35478058"/>
                    </a:ext>
                  </a:extLst>
                </a:gridCol>
                <a:gridCol w="2709333">
                  <a:extLst>
                    <a:ext uri="{9D8B030D-6E8A-4147-A177-3AD203B41FA5}">
                      <a16:colId xmlns:a16="http://schemas.microsoft.com/office/drawing/2014/main" val="3652206149"/>
                    </a:ext>
                  </a:extLst>
                </a:gridCol>
                <a:gridCol w="2709333">
                  <a:extLst>
                    <a:ext uri="{9D8B030D-6E8A-4147-A177-3AD203B41FA5}">
                      <a16:colId xmlns:a16="http://schemas.microsoft.com/office/drawing/2014/main" val="3828276593"/>
                    </a:ext>
                  </a:extLst>
                </a:gridCol>
              </a:tblGrid>
              <a:tr h="370840">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extLst>
                  <a:ext uri="{0D108BD9-81ED-4DB2-BD59-A6C34878D82A}">
                    <a16:rowId xmlns:a16="http://schemas.microsoft.com/office/drawing/2014/main" val="330390087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CLASSIFICATION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COGNITIVE</a:t>
                      </a:r>
                    </a:p>
                  </a:txBody>
                  <a:tcPr/>
                </a:tc>
                <a:tc>
                  <a:txBody>
                    <a:bodyPr/>
                    <a:lstStyle/>
                    <a:p>
                      <a:r>
                        <a:rPr lang="en-US" dirty="0" smtClean="0"/>
                        <a:t>DESIRE TO KNOW</a:t>
                      </a:r>
                      <a:endParaRPr lang="en-US" dirty="0"/>
                    </a:p>
                  </a:txBody>
                  <a:tcPr/>
                </a:tc>
                <a:extLst>
                  <a:ext uri="{0D108BD9-81ED-4DB2-BD59-A6C34878D82A}">
                    <a16:rowId xmlns:a16="http://schemas.microsoft.com/office/drawing/2014/main" val="406282191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CAREY’S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entury Gothic"/>
                          <a:ea typeface="+mn-ea"/>
                          <a:cs typeface="+mn-cs"/>
                        </a:rPr>
                        <a:t>PSYCHOMOTOR</a:t>
                      </a:r>
                      <a:endParaRPr kumimoji="0" lang="en-US" sz="1800" b="0" i="0" u="none" strike="noStrike" kern="1200" cap="none" spc="0" normalizeH="0" baseline="0" noProof="0" dirty="0" smtClean="0">
                        <a:ln>
                          <a:noFill/>
                        </a:ln>
                        <a:solidFill>
                          <a:prstClr val="black"/>
                        </a:solidFill>
                        <a:effectLst/>
                        <a:uLnTx/>
                        <a:uFillTx/>
                        <a:latin typeface="Century Gothic"/>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p>
                  </a:txBody>
                  <a:tcPr/>
                </a:tc>
                <a:extLst>
                  <a:ext uri="{0D108BD9-81ED-4DB2-BD59-A6C34878D82A}">
                    <a16:rowId xmlns:a16="http://schemas.microsoft.com/office/drawing/2014/main" val="154517178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ARCH PERIMETER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entury Gothic"/>
                          <a:ea typeface="+mn-ea"/>
                          <a:cs typeface="+mn-cs"/>
                        </a:rPr>
                        <a:t>PSYCHOMOTOR</a:t>
                      </a:r>
                      <a:endParaRPr kumimoji="0" lang="en-US" sz="1800" b="0" i="0" u="none" strike="noStrike" kern="1200" cap="none" spc="0" normalizeH="0" baseline="0" noProof="0" dirty="0" smtClean="0">
                        <a:ln>
                          <a:noFill/>
                        </a:ln>
                        <a:solidFill>
                          <a:prstClr val="black"/>
                        </a:solidFill>
                        <a:effectLst/>
                        <a:uLnTx/>
                        <a:uFillTx/>
                        <a:latin typeface="Century Gothic"/>
                        <a:ea typeface="+mn-ea"/>
                        <a:cs typeface="+mn-cs"/>
                      </a:endParaRPr>
                    </a:p>
                  </a:txBody>
                  <a:tcPr/>
                </a:tc>
                <a:tc>
                  <a:txBody>
                    <a:bodyPr/>
                    <a:lstStyle/>
                    <a:p>
                      <a:r>
                        <a:rPr lang="en-US" dirty="0" smtClean="0"/>
                        <a:t>MUST KNOW</a:t>
                      </a:r>
                      <a:endParaRPr lang="en-US" dirty="0"/>
                    </a:p>
                  </a:txBody>
                  <a:tcPr/>
                </a:tc>
                <a:extLst>
                  <a:ext uri="{0D108BD9-81ED-4DB2-BD59-A6C34878D82A}">
                    <a16:rowId xmlns:a16="http://schemas.microsoft.com/office/drawing/2014/main" val="21855685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ASHLEY HOWE’S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entury Gothic"/>
                          <a:ea typeface="+mn-ea"/>
                          <a:cs typeface="+mn-cs"/>
                        </a:rPr>
                        <a:t>PSYCHOMOTOR</a:t>
                      </a:r>
                      <a:endParaRPr kumimoji="0" lang="en-US" sz="1800" b="0" i="0" u="none" strike="noStrike" kern="1200" cap="none" spc="0" normalizeH="0" baseline="0" noProof="0" dirty="0" smtClean="0">
                        <a:ln>
                          <a:noFill/>
                        </a:ln>
                        <a:solidFill>
                          <a:prstClr val="black"/>
                        </a:solidFill>
                        <a:effectLst/>
                        <a:uLnTx/>
                        <a:uFillTx/>
                        <a:latin typeface="Century Gothic"/>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837034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BOLTON’S ANALYSIS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entury Gothic"/>
                          <a:ea typeface="+mn-ea"/>
                          <a:cs typeface="+mn-cs"/>
                        </a:rPr>
                        <a:t>PSYCHOMOTOR</a:t>
                      </a:r>
                      <a:endParaRPr kumimoji="0" lang="en-US" sz="1800" b="0" i="0" u="none" strike="noStrike" kern="1200" cap="none" spc="0" normalizeH="0" baseline="0" noProof="0" dirty="0" smtClean="0">
                        <a:ln>
                          <a:noFill/>
                        </a:ln>
                        <a:solidFill>
                          <a:prstClr val="black"/>
                        </a:solidFill>
                        <a:effectLst/>
                        <a:uLnTx/>
                        <a:uFillTx/>
                        <a:latin typeface="Century Gothic"/>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654817772"/>
                  </a:ext>
                </a:extLst>
              </a:tr>
              <a:tr h="370840">
                <a:tc>
                  <a:txBody>
                    <a:bodyPr/>
                    <a:lstStyle/>
                    <a:p>
                      <a:r>
                        <a:rPr lang="en-US" dirty="0" smtClean="0">
                          <a:latin typeface="Times New Roman" panose="02020603050405020304" pitchFamily="18" charset="0"/>
                          <a:cs typeface="Times New Roman" panose="02020603050405020304" pitchFamily="18" charset="0"/>
                        </a:rPr>
                        <a:t>PONTS ANALYSIS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entury Gothic"/>
                          <a:ea typeface="+mn-ea"/>
                          <a:cs typeface="+mn-cs"/>
                        </a:rPr>
                        <a:t>PSYCHOMOTOR</a:t>
                      </a:r>
                      <a:endParaRPr kumimoji="0" lang="en-US" sz="1800" b="0" i="0" u="none" strike="noStrike" kern="1200" cap="none" spc="0" normalizeH="0" baseline="0" noProof="0" dirty="0" smtClean="0">
                        <a:ln>
                          <a:noFill/>
                        </a:ln>
                        <a:solidFill>
                          <a:prstClr val="black"/>
                        </a:solidFill>
                        <a:effectLst/>
                        <a:uLnTx/>
                        <a:uFillTx/>
                        <a:latin typeface="Century Gothic"/>
                        <a:ea typeface="+mn-ea"/>
                        <a:cs typeface="+mn-cs"/>
                      </a:endParaRPr>
                    </a:p>
                  </a:txBody>
                  <a:tcPr/>
                </a:tc>
                <a:tc>
                  <a:txBody>
                    <a:bodyPr/>
                    <a:lstStyle/>
                    <a:p>
                      <a:r>
                        <a:rPr lang="en-US" dirty="0" smtClean="0"/>
                        <a:t>DESIRE TO KNOW</a:t>
                      </a:r>
                      <a:endParaRPr lang="en-US" dirty="0"/>
                    </a:p>
                  </a:txBody>
                  <a:tcPr/>
                </a:tc>
                <a:extLst>
                  <a:ext uri="{0D108BD9-81ED-4DB2-BD59-A6C34878D82A}">
                    <a16:rowId xmlns:a16="http://schemas.microsoft.com/office/drawing/2014/main" val="528832111"/>
                  </a:ext>
                </a:extLst>
              </a:tr>
              <a:tr h="370840">
                <a:tc>
                  <a:txBody>
                    <a:bodyPr/>
                    <a:lstStyle/>
                    <a:p>
                      <a:r>
                        <a:rPr lang="en-GB" sz="1800" dirty="0" smtClean="0">
                          <a:solidFill>
                            <a:schemeClr val="bg1">
                              <a:lumMod val="95000"/>
                              <a:lumOff val="5000"/>
                            </a:schemeClr>
                          </a:solidFill>
                          <a:latin typeface="Times New Roman" panose="02020603050405020304" pitchFamily="18" charset="0"/>
                          <a:cs typeface="Times New Roman" panose="02020603050405020304" pitchFamily="18" charset="0"/>
                        </a:rPr>
                        <a:t>MIXED DENTITION ANALYSIS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a:ea typeface="+mn-ea"/>
                          <a:cs typeface="+mn-cs"/>
                        </a:rPr>
                        <a:t>PSYCHOMOTOR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NICE TO KNOW</a:t>
                      </a:r>
                    </a:p>
                    <a:p>
                      <a:endParaRPr lang="en-US" dirty="0"/>
                    </a:p>
                  </a:txBody>
                  <a:tcPr/>
                </a:tc>
                <a:extLst>
                  <a:ext uri="{0D108BD9-81ED-4DB2-BD59-A6C34878D82A}">
                    <a16:rowId xmlns:a16="http://schemas.microsoft.com/office/drawing/2014/main" val="2618697137"/>
                  </a:ext>
                </a:extLst>
              </a:tr>
            </a:tbl>
          </a:graphicData>
        </a:graphic>
      </p:graphicFrame>
    </p:spTree>
    <p:extLst>
      <p:ext uri="{BB962C8B-B14F-4D97-AF65-F5344CB8AC3E}">
        <p14:creationId xmlns:p14="http://schemas.microsoft.com/office/powerpoint/2010/main" val="3937299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04" y="213852"/>
            <a:ext cx="10058400" cy="774290"/>
          </a:xfrm>
        </p:spPr>
        <p:txBody>
          <a:bodyPr>
            <a:normAutofit/>
          </a:bodyPr>
          <a:lstStyle/>
          <a:p>
            <a:pPr algn="ctr"/>
            <a:r>
              <a:rPr lang="en-GB" sz="4000" u="sng" dirty="0">
                <a:solidFill>
                  <a:schemeClr val="bg1">
                    <a:lumMod val="95000"/>
                    <a:lumOff val="5000"/>
                  </a:schemeClr>
                </a:solidFill>
              </a:rPr>
              <a:t>BOLTON’S ANALYSIS</a:t>
            </a:r>
          </a:p>
        </p:txBody>
      </p:sp>
      <p:sp>
        <p:nvSpPr>
          <p:cNvPr id="3" name="Text Placeholder 2"/>
          <p:cNvSpPr>
            <a:spLocks noGrp="1"/>
          </p:cNvSpPr>
          <p:nvPr>
            <p:ph type="body" idx="1"/>
          </p:nvPr>
        </p:nvSpPr>
        <p:spPr>
          <a:xfrm>
            <a:off x="433489" y="1401096"/>
            <a:ext cx="11409466" cy="5456903"/>
          </a:xfrm>
        </p:spPr>
        <p:txBody>
          <a:bodyPr>
            <a:normAutofit lnSpcReduction="10000"/>
          </a:bodyPr>
          <a:lstStyle/>
          <a:p>
            <a:pPr marL="342900" indent="-342900">
              <a:buFont typeface="Wingdings" panose="05000000000000000000" pitchFamily="2" charset="2"/>
              <a:buChar char="q"/>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According to Bolton, there exist a ratio between the mesio-distal width of the maxillary and mandibular teeth.</a:t>
            </a:r>
          </a:p>
          <a:p>
            <a:pPr marL="342900" indent="-342900">
              <a:buFont typeface="Wingdings" panose="05000000000000000000" pitchFamily="2" charset="2"/>
              <a:buChar char="q"/>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helps in determining the disproportion in size between maxilla and mandibular teeth.</a:t>
            </a:r>
          </a:p>
          <a:p>
            <a:pPr marL="342900" indent="-342900">
              <a:buFont typeface="Wingdings" panose="05000000000000000000" pitchFamily="2" charset="2"/>
              <a:buChar char="q"/>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MEASUREMENTS</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Sum of maxillary 12</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Sum of mandibular 12</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Sum of maxillary 6</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Sum of mandibular 6</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Overall ratio</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Anterior ratio</a:t>
            </a:r>
          </a:p>
          <a:p>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749" y="2858422"/>
            <a:ext cx="6129031" cy="3655276"/>
          </a:xfrm>
          <a:prstGeom prst="rect">
            <a:avLst/>
          </a:prstGeom>
        </p:spPr>
      </p:pic>
    </p:spTree>
    <p:extLst>
      <p:ext uri="{BB962C8B-B14F-4D97-AF65-F5344CB8AC3E}">
        <p14:creationId xmlns:p14="http://schemas.microsoft.com/office/powerpoint/2010/main" val="423029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723" y="221227"/>
            <a:ext cx="11592232" cy="6063198"/>
          </a:xfrm>
          <a:prstGeom prst="rect">
            <a:avLst/>
          </a:prstGeom>
          <a:noFill/>
        </p:spPr>
        <p:txBody>
          <a:bodyPr wrap="square" rtlCol="0">
            <a:spAutoFit/>
          </a:bodyPr>
          <a:lstStyle/>
          <a:p>
            <a:pPr marL="457200" indent="-4572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OVERALL RATIO:</a:t>
            </a:r>
          </a:p>
          <a:p>
            <a:pPr marL="342900" indent="-3429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Overall ratio =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sum of mandibular 12 x 100</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sum of maxillary 12</a:t>
            </a:r>
          </a:p>
          <a:p>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overall ratio is less than 91.3 %, it indicates maxillary tooth material excess.</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amount of maxillary tooth material excess is determined by using the formula:</a:t>
            </a:r>
          </a:p>
          <a:p>
            <a:pPr marL="342900" indent="-3429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Maxillary 12-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mandibular 12 x 100</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91.3</a:t>
            </a:r>
          </a:p>
          <a:p>
            <a:pPr marL="342900" indent="-3429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overall ratio is more than 91.3 %, it indicates mandibular tooth material excess.</a:t>
            </a: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amount of mandibular excess can be determined by the formula:</a:t>
            </a:r>
          </a:p>
          <a:p>
            <a:pPr marL="342900" indent="-3429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Mandibular 12 -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maxillary 12 x 91.3</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100</a:t>
            </a:r>
          </a:p>
        </p:txBody>
      </p:sp>
    </p:spTree>
    <p:extLst>
      <p:ext uri="{BB962C8B-B14F-4D97-AF65-F5344CB8AC3E}">
        <p14:creationId xmlns:p14="http://schemas.microsoft.com/office/powerpoint/2010/main" val="185926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58" y="457200"/>
            <a:ext cx="11592232" cy="6063198"/>
          </a:xfrm>
          <a:prstGeom prst="rect">
            <a:avLst/>
          </a:prstGeom>
          <a:noFill/>
        </p:spPr>
        <p:txBody>
          <a:bodyPr wrap="square" rtlCol="0">
            <a:spAutoFit/>
          </a:bodyPr>
          <a:lstStyle/>
          <a:p>
            <a:pPr marL="457200" indent="-45720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ANTERIOR RATIO:</a:t>
            </a:r>
          </a:p>
          <a:p>
            <a:pPr marL="457200" indent="-457200">
              <a:buFont typeface="Wingdings" panose="05000000000000000000" pitchFamily="2" charset="2"/>
              <a:buChar char="Ø"/>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Anterior ratio =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sum of mandibular 6 x 100</a:t>
            </a: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sum of maxillary 6</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If the anterior ratio is less than 77.2% it indicates maxillary anterior excess.</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amount of maxillary anterior excess is determined by :</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Maxillary 6 – </a:t>
            </a:r>
            <a:r>
              <a:rPr lang="en-GB" sz="2800" u="sng" dirty="0">
                <a:solidFill>
                  <a:schemeClr val="bg1">
                    <a:lumMod val="95000"/>
                    <a:lumOff val="5000"/>
                  </a:schemeClr>
                </a:solidFill>
                <a:latin typeface="Times New Roman" panose="02020603050405020304" pitchFamily="18" charset="0"/>
                <a:cs typeface="Times New Roman" panose="02020603050405020304" pitchFamily="18" charset="0"/>
              </a:rPr>
              <a:t>mandibular 6 x 100</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77.2</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If the anterior ratio is more than 77.2%, it indicates mandibular anterior excess.</a:t>
            </a:r>
          </a:p>
          <a:p>
            <a:pPr marL="457200" indent="-457200">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If the amount of mandibular anterior excess is determined by:</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Mandibular 6 – </a:t>
            </a:r>
            <a:r>
              <a:rPr lang="en-GB" sz="2800" u="sng" dirty="0">
                <a:solidFill>
                  <a:schemeClr val="bg1">
                    <a:lumMod val="95000"/>
                    <a:lumOff val="5000"/>
                  </a:schemeClr>
                </a:solidFill>
                <a:latin typeface="Times New Roman" panose="02020603050405020304" pitchFamily="18" charset="0"/>
                <a:cs typeface="Times New Roman" panose="02020603050405020304" pitchFamily="18" charset="0"/>
              </a:rPr>
              <a:t>maxillary 6 x 77.2</a:t>
            </a:r>
          </a:p>
          <a:p>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                                             100</a:t>
            </a:r>
          </a:p>
        </p:txBody>
      </p:sp>
    </p:spTree>
    <p:extLst>
      <p:ext uri="{BB962C8B-B14F-4D97-AF65-F5344CB8AC3E}">
        <p14:creationId xmlns:p14="http://schemas.microsoft.com/office/powerpoint/2010/main" val="259556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097" y="132735"/>
            <a:ext cx="9483214" cy="6622026"/>
          </a:xfrm>
          <a:prstGeom prst="rect">
            <a:avLst/>
          </a:prstGeom>
        </p:spPr>
      </p:pic>
    </p:spTree>
    <p:extLst>
      <p:ext uri="{BB962C8B-B14F-4D97-AF65-F5344CB8AC3E}">
        <p14:creationId xmlns:p14="http://schemas.microsoft.com/office/powerpoint/2010/main" val="411092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684" y="287593"/>
            <a:ext cx="10058400" cy="1113503"/>
          </a:xfrm>
        </p:spPr>
        <p:txBody>
          <a:bodyPr>
            <a:normAutofit/>
          </a:bodyPr>
          <a:lstStyle/>
          <a:p>
            <a:pPr algn="ctr"/>
            <a:r>
              <a:rPr lang="en-GB" sz="4000" u="sng" dirty="0">
                <a:solidFill>
                  <a:schemeClr val="bg1">
                    <a:lumMod val="95000"/>
                    <a:lumOff val="5000"/>
                  </a:schemeClr>
                </a:solidFill>
                <a:latin typeface="Times New Roman" panose="02020603050405020304" pitchFamily="18" charset="0"/>
                <a:cs typeface="Times New Roman" panose="02020603050405020304" pitchFamily="18" charset="0"/>
              </a:rPr>
              <a:t>MIXED  DENTITION  ANALYSIS</a:t>
            </a:r>
          </a:p>
        </p:txBody>
      </p:sp>
      <p:sp>
        <p:nvSpPr>
          <p:cNvPr id="3" name="Text Placeholder 2"/>
          <p:cNvSpPr>
            <a:spLocks noGrp="1"/>
          </p:cNvSpPr>
          <p:nvPr>
            <p:ph type="body" idx="1"/>
          </p:nvPr>
        </p:nvSpPr>
        <p:spPr>
          <a:xfrm>
            <a:off x="132736" y="1681317"/>
            <a:ext cx="11931444" cy="3487174"/>
          </a:xfrm>
        </p:spPr>
        <p:txBody>
          <a:bodyPr>
            <a:normAutofit/>
          </a:bodyPr>
          <a:lstStyle/>
          <a:p>
            <a:pPr marL="342900" indent="-342900">
              <a:buFont typeface="Courier New" panose="02070309020205020404" pitchFamily="49" charset="0"/>
              <a:buChar char="o"/>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purpose of a mixed dentition analysis is to evaluate the amount of space available in the arch for the erupting permanent canines and premolars.</a:t>
            </a:r>
          </a:p>
          <a:p>
            <a:pPr marL="342900" indent="-342900">
              <a:buFont typeface="Courier New" panose="02070309020205020404" pitchFamily="49" charset="0"/>
              <a:buChar char="o"/>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aim is to compare the space available for the unerupted permanent canine and premolars with the space needed, the difference gives us the amount of crowding or spacing that can be expected.</a:t>
            </a:r>
          </a:p>
          <a:p>
            <a:pPr marL="342900" indent="-342900">
              <a:buFont typeface="Courier New" panose="02070309020205020404" pitchFamily="49" charset="0"/>
              <a:buChar char="o"/>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03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9606"/>
            <a:ext cx="10058400" cy="833284"/>
          </a:xfrm>
        </p:spPr>
        <p:txBody>
          <a:bodyPr>
            <a:normAutofit/>
          </a:bodyPr>
          <a:lstStyle/>
          <a:p>
            <a:pPr algn="ctr"/>
            <a:r>
              <a:rPr lang="en-GB" sz="4000" u="sng" dirty="0">
                <a:solidFill>
                  <a:schemeClr val="bg1">
                    <a:lumMod val="95000"/>
                    <a:lumOff val="5000"/>
                  </a:schemeClr>
                </a:solidFill>
                <a:latin typeface="Times New Roman" panose="02020603050405020304" pitchFamily="18" charset="0"/>
                <a:cs typeface="Times New Roman" panose="02020603050405020304" pitchFamily="18" charset="0"/>
              </a:rPr>
              <a:t>Moyer’s mixed dentition analysis</a:t>
            </a:r>
          </a:p>
        </p:txBody>
      </p:sp>
      <p:sp>
        <p:nvSpPr>
          <p:cNvPr id="3" name="Text Placeholder 2"/>
          <p:cNvSpPr>
            <a:spLocks noGrp="1"/>
          </p:cNvSpPr>
          <p:nvPr>
            <p:ph type="body" idx="1"/>
          </p:nvPr>
        </p:nvSpPr>
        <p:spPr>
          <a:xfrm>
            <a:off x="117987" y="1179871"/>
            <a:ext cx="11960942" cy="5545394"/>
          </a:xfrm>
        </p:spPr>
        <p:txBody>
          <a:bodyPr>
            <a:normAutofit/>
          </a:bodyPr>
          <a:lstStyle/>
          <a:p>
            <a:pPr marL="342900" indent="-342900">
              <a:buClrTx/>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Moyer’s mixed dentition analysis predicts the combined mesio-distal width of 3,4 and 5 based on the sum of the widths of the four lower permanent incisors.</a:t>
            </a:r>
          </a:p>
          <a:p>
            <a:pPr marL="342900" indent="-342900">
              <a:buClrTx/>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amount of space available for 3,4 and 5 after incisor alignment is determined by measuring the distance between the distal surface of lateral incisor and the mesial surface of first permanent molar.</a:t>
            </a:r>
          </a:p>
          <a:p>
            <a:pPr marL="342900" indent="-342900">
              <a:buClrTx/>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The predicted tooth size of 3,4 and 5 is compared with the arch length available for them so as to determine the discrepancy.</a:t>
            </a:r>
          </a:p>
          <a:p>
            <a:pPr marL="342900" indent="-342900">
              <a:buClrTx/>
              <a:buFont typeface="Arial" panose="020B0604020202020204" pitchFamily="34" charset="0"/>
              <a:buChar char="•"/>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If the predicted value is greater than the available arch length, crowding of teeth can be expected.</a:t>
            </a:r>
          </a:p>
        </p:txBody>
      </p:sp>
    </p:spTree>
    <p:extLst>
      <p:ext uri="{BB962C8B-B14F-4D97-AF65-F5344CB8AC3E}">
        <p14:creationId xmlns:p14="http://schemas.microsoft.com/office/powerpoint/2010/main" val="421326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9" y="206477"/>
            <a:ext cx="10058400" cy="685800"/>
          </a:xfrm>
        </p:spPr>
        <p:txBody>
          <a:bodyPr/>
          <a:lstStyle/>
          <a:p>
            <a:r>
              <a:rPr lang="en-GB" dirty="0">
                <a:solidFill>
                  <a:schemeClr val="bg1">
                    <a:lumMod val="95000"/>
                    <a:lumOff val="5000"/>
                  </a:schemeClr>
                </a:solidFill>
                <a:latin typeface="Times New Roman" panose="02020603050405020304" pitchFamily="18" charset="0"/>
                <a:cs typeface="Times New Roman" panose="02020603050405020304" pitchFamily="18" charset="0"/>
              </a:rPr>
              <a:t>RADIOGRAPHIC METHOD</a:t>
            </a:r>
          </a:p>
        </p:txBody>
      </p:sp>
      <p:sp>
        <p:nvSpPr>
          <p:cNvPr id="3" name="Text Placeholder 2"/>
          <p:cNvSpPr>
            <a:spLocks noGrp="1"/>
          </p:cNvSpPr>
          <p:nvPr>
            <p:ph type="body" idx="1"/>
          </p:nvPr>
        </p:nvSpPr>
        <p:spPr>
          <a:xfrm>
            <a:off x="280219" y="892277"/>
            <a:ext cx="11739716" cy="5788742"/>
          </a:xfrm>
        </p:spPr>
        <p:txBody>
          <a:bodyPr>
            <a:normAutofit/>
          </a:bodyPr>
          <a:lstStyle/>
          <a:p>
            <a:pPr marL="342900" indent="-342900">
              <a:buClrTx/>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This technique makes use of a radiograph as well as a study cast to determine the width of the unerupted teeth.</a:t>
            </a:r>
          </a:p>
          <a:p>
            <a:pPr marL="342900" indent="-342900">
              <a:buClrTx/>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is possible to determine the measurements of the unerupted teeth by studying the teeth that have already erupted in a radiograph and on a cast.</a:t>
            </a:r>
          </a:p>
          <a:p>
            <a:pPr marL="342900" indent="-342900">
              <a:buClrTx/>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formula is :</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Y1=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X1 x Y2</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X2</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Y1= width of unerupted tooth whose measurement is to be determined.</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Y2= width of unerupted tooth on radiograph.</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X1= width of tooth that has erupted, measured on the cast.</a:t>
            </a:r>
          </a:p>
          <a:p>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X2= width of tooth that has erupted, measured on the radiograph.</a:t>
            </a:r>
          </a:p>
        </p:txBody>
      </p:sp>
    </p:spTree>
    <p:extLst>
      <p:ext uri="{BB962C8B-B14F-4D97-AF65-F5344CB8AC3E}">
        <p14:creationId xmlns:p14="http://schemas.microsoft.com/office/powerpoint/2010/main" val="411027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0058400" cy="1548581"/>
          </a:xfrm>
        </p:spPr>
        <p:txBody>
          <a:bodyPr>
            <a:normAutofit/>
          </a:bodyPr>
          <a:lstStyle/>
          <a:p>
            <a:pPr algn="ctr"/>
            <a:r>
              <a:rPr lang="en-GB" sz="3600" u="sng" dirty="0">
                <a:solidFill>
                  <a:schemeClr val="bg1">
                    <a:lumMod val="95000"/>
                    <a:lumOff val="5000"/>
                  </a:schemeClr>
                </a:solidFill>
                <a:latin typeface="Times New Roman" panose="02020603050405020304" pitchFamily="18" charset="0"/>
                <a:cs typeface="Times New Roman" panose="02020603050405020304" pitchFamily="18" charset="0"/>
              </a:rPr>
              <a:t>Tanaka  Johnston  method</a:t>
            </a:r>
          </a:p>
        </p:txBody>
      </p:sp>
      <p:sp>
        <p:nvSpPr>
          <p:cNvPr id="3" name="Text Placeholder 2"/>
          <p:cNvSpPr>
            <a:spLocks noGrp="1"/>
          </p:cNvSpPr>
          <p:nvPr>
            <p:ph type="body" idx="1"/>
          </p:nvPr>
        </p:nvSpPr>
        <p:spPr>
          <a:xfrm>
            <a:off x="418740" y="1283109"/>
            <a:ext cx="11556949" cy="5412659"/>
          </a:xfrm>
        </p:spPr>
        <p:txBody>
          <a:bodyPr>
            <a:normAutofit/>
          </a:bodyPr>
          <a:lstStyle/>
          <a:p>
            <a:pPr marL="342900" indent="-342900">
              <a:buClrTx/>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This is a non radiographic method of mixed dentition analysis suggested by Tanaka and Johnston in 1974.</a:t>
            </a:r>
          </a:p>
          <a:p>
            <a:pPr marL="342900" indent="-342900">
              <a:buClrTx/>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This method uses the width of lower incisors to predict the width of unerupted canines and premolars of the upper and lower arches.</a:t>
            </a:r>
          </a:p>
          <a:p>
            <a:pPr marL="342900" indent="-342900">
              <a:buClrTx/>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They have simplified Moyer’s 75% prediction table into a formula:</a:t>
            </a:r>
          </a:p>
          <a:p>
            <a:pPr marL="342900" indent="-342900">
              <a:buClrTx/>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predicted width of maxillary canine and premolars = </a:t>
            </a:r>
          </a:p>
          <a:p>
            <a:pPr>
              <a:buClrTx/>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Sum of mandibular incisors + 11</a:t>
            </a:r>
          </a:p>
          <a:p>
            <a:pPr>
              <a:buClrTx/>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2</a:t>
            </a:r>
          </a:p>
          <a:p>
            <a:pPr marL="342900" indent="-342900">
              <a:buClrTx/>
              <a:buFont typeface="Courier New" panose="02070309020205020404" pitchFamily="49" charset="0"/>
              <a:buChar char="o"/>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predicted width of the mandibular canine and premolars =</a:t>
            </a:r>
          </a:p>
          <a:p>
            <a:pPr>
              <a:buClrTx/>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GB" sz="2400" u="sng" dirty="0">
                <a:solidFill>
                  <a:schemeClr val="bg1">
                    <a:lumMod val="95000"/>
                    <a:lumOff val="5000"/>
                  </a:schemeClr>
                </a:solidFill>
                <a:latin typeface="Times New Roman" panose="02020603050405020304" pitchFamily="18" charset="0"/>
                <a:cs typeface="Times New Roman" panose="02020603050405020304" pitchFamily="18" charset="0"/>
              </a:rPr>
              <a:t>Sum of mandibular incisors + 10.5</a:t>
            </a:r>
          </a:p>
          <a:p>
            <a:pPr>
              <a:buClrTx/>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25355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17091"/>
            <a:ext cx="10058400" cy="848032"/>
          </a:xfrm>
        </p:spPr>
        <p:txBody>
          <a:bodyPr>
            <a:normAutofit/>
          </a:bodyPr>
          <a:lstStyle/>
          <a:p>
            <a:pPr algn="ctr"/>
            <a:r>
              <a:rPr lang="en-GB" sz="4800" dirty="0">
                <a:solidFill>
                  <a:schemeClr val="bg1">
                    <a:lumMod val="95000"/>
                    <a:lumOff val="5000"/>
                  </a:schemeClr>
                </a:solidFill>
                <a:latin typeface="Times New Roman" panose="02020603050405020304" pitchFamily="18" charset="0"/>
                <a:cs typeface="Times New Roman" panose="02020603050405020304" pitchFamily="18" charset="0"/>
              </a:rPr>
              <a:t>CONCLUSION</a:t>
            </a:r>
          </a:p>
        </p:txBody>
      </p:sp>
      <p:sp>
        <p:nvSpPr>
          <p:cNvPr id="3" name="Text Placeholder 2"/>
          <p:cNvSpPr>
            <a:spLocks noGrp="1"/>
          </p:cNvSpPr>
          <p:nvPr>
            <p:ph type="body" idx="1"/>
          </p:nvPr>
        </p:nvSpPr>
        <p:spPr>
          <a:xfrm>
            <a:off x="383458" y="1165123"/>
            <a:ext cx="11430000" cy="4829277"/>
          </a:xfrm>
        </p:spPr>
        <p:txBody>
          <a:bodyPr>
            <a:normAutofit/>
          </a:bodyPr>
          <a:lstStyle/>
          <a:p>
            <a:r>
              <a:rPr lang="en-GB" sz="4000" dirty="0" smtClean="0">
                <a:solidFill>
                  <a:schemeClr val="bg1">
                    <a:lumMod val="95000"/>
                    <a:lumOff val="5000"/>
                  </a:schemeClr>
                </a:solidFill>
                <a:latin typeface="Times New Roman" panose="02020603050405020304" pitchFamily="18" charset="0"/>
                <a:cs typeface="Times New Roman" panose="02020603050405020304" pitchFamily="18" charset="0"/>
              </a:rPr>
              <a:t>Model </a:t>
            </a:r>
            <a:r>
              <a:rPr lang="en-GB" sz="4000" dirty="0">
                <a:solidFill>
                  <a:schemeClr val="bg1">
                    <a:lumMod val="95000"/>
                    <a:lumOff val="5000"/>
                  </a:schemeClr>
                </a:solidFill>
                <a:latin typeface="Times New Roman" panose="02020603050405020304" pitchFamily="18" charset="0"/>
                <a:cs typeface="Times New Roman" panose="02020603050405020304" pitchFamily="18" charset="0"/>
              </a:rPr>
              <a:t>analysis forms an integral aspect of orthodontic diagnosis determine whether the treatment plan is going to involve serial extraction, space maintainance, space gaining or simply periodic observation of the patient.</a:t>
            </a:r>
          </a:p>
        </p:txBody>
      </p:sp>
    </p:spTree>
    <p:extLst>
      <p:ext uri="{BB962C8B-B14F-4D97-AF65-F5344CB8AC3E}">
        <p14:creationId xmlns:p14="http://schemas.microsoft.com/office/powerpoint/2010/main" val="301076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38" y="595641"/>
            <a:ext cx="8897565" cy="1560716"/>
          </a:xfrm>
        </p:spPr>
        <p:txBody>
          <a:bodyPr/>
          <a:lstStyle/>
          <a:p>
            <a:r>
              <a:rPr lang="en-US" dirty="0" smtClean="0"/>
              <a:t>REFERENCES</a:t>
            </a:r>
            <a:endParaRPr lang="en-US" dirty="0"/>
          </a:p>
        </p:txBody>
      </p:sp>
      <p:sp>
        <p:nvSpPr>
          <p:cNvPr id="3" name="Content Placeholder 2"/>
          <p:cNvSpPr>
            <a:spLocks noGrp="1"/>
          </p:cNvSpPr>
          <p:nvPr>
            <p:ph idx="1"/>
          </p:nvPr>
        </p:nvSpPr>
        <p:spPr>
          <a:xfrm>
            <a:off x="2301738" y="2424752"/>
            <a:ext cx="9025904" cy="3651504"/>
          </a:xfrm>
        </p:spPr>
        <p:txBody>
          <a:bodyPr/>
          <a:lstStyle/>
          <a:p>
            <a:r>
              <a:rPr lang="en-US" dirty="0"/>
              <a:t>Textbook of Orthodontics </a:t>
            </a:r>
            <a:r>
              <a:rPr lang="en-US" dirty="0" smtClean="0"/>
              <a:t>– </a:t>
            </a:r>
            <a:r>
              <a:rPr lang="en-US" dirty="0" err="1" smtClean="0"/>
              <a:t>Gurkeerat</a:t>
            </a:r>
            <a:r>
              <a:rPr lang="en-US" dirty="0" smtClean="0"/>
              <a:t> Singh, </a:t>
            </a:r>
            <a:r>
              <a:rPr lang="en-US" dirty="0" err="1" smtClean="0"/>
              <a:t>Jaypee</a:t>
            </a:r>
            <a:r>
              <a:rPr lang="en-US" dirty="0" smtClean="0"/>
              <a:t> </a:t>
            </a:r>
            <a:r>
              <a:rPr lang="en-US" dirty="0"/>
              <a:t>Brothers; </a:t>
            </a:r>
            <a:r>
              <a:rPr lang="en-US" dirty="0" smtClean="0"/>
              <a:t>2</a:t>
            </a:r>
            <a:r>
              <a:rPr lang="en-US" baseline="30000" dirty="0" smtClean="0"/>
              <a:t>nd</a:t>
            </a:r>
            <a:r>
              <a:rPr lang="en-US" dirty="0" smtClean="0"/>
              <a:t> Edition </a:t>
            </a:r>
          </a:p>
          <a:p>
            <a:r>
              <a:rPr lang="en-US" dirty="0" smtClean="0"/>
              <a:t>Orthodontics – The Art and Science, S.I </a:t>
            </a:r>
            <a:r>
              <a:rPr lang="en-US" dirty="0" err="1" smtClean="0"/>
              <a:t>Bhalajhi</a:t>
            </a:r>
            <a:r>
              <a:rPr lang="en-US" dirty="0" smtClean="0"/>
              <a:t>, </a:t>
            </a:r>
            <a:r>
              <a:rPr lang="en-US" dirty="0" err="1" smtClean="0"/>
              <a:t>AryaMedi</a:t>
            </a:r>
            <a:r>
              <a:rPr lang="en-US" dirty="0" smtClean="0"/>
              <a:t> Publishing; 7</a:t>
            </a:r>
            <a:r>
              <a:rPr lang="en-US" baseline="30000" dirty="0" smtClean="0"/>
              <a:t>th</a:t>
            </a:r>
            <a:r>
              <a:rPr lang="en-US" dirty="0" smtClean="0"/>
              <a:t> Edition</a:t>
            </a:r>
          </a:p>
          <a:p>
            <a:r>
              <a:rPr lang="en-US" dirty="0" smtClean="0"/>
              <a:t>Textbook </a:t>
            </a:r>
            <a:r>
              <a:rPr lang="en-US" dirty="0"/>
              <a:t>of Orthodontics – Sridhar </a:t>
            </a:r>
            <a:r>
              <a:rPr lang="en-US" dirty="0" err="1"/>
              <a:t>Premkumar</a:t>
            </a:r>
            <a:r>
              <a:rPr lang="en-US" dirty="0"/>
              <a:t>, </a:t>
            </a:r>
            <a:r>
              <a:rPr lang="en-US" dirty="0" smtClean="0"/>
              <a:t>Elsevier; 1</a:t>
            </a:r>
            <a:r>
              <a:rPr lang="en-US" baseline="30000" dirty="0" smtClean="0"/>
              <a:t>st</a:t>
            </a:r>
            <a:r>
              <a:rPr lang="en-US" dirty="0" smtClean="0"/>
              <a:t> Edition</a:t>
            </a:r>
          </a:p>
          <a:p>
            <a:r>
              <a:rPr lang="en-US" dirty="0"/>
              <a:t>Orthodontics: Diagnosis and Management of Malocclusion and </a:t>
            </a:r>
            <a:r>
              <a:rPr lang="en-US" dirty="0" err="1"/>
              <a:t>Dentofacial</a:t>
            </a:r>
            <a:r>
              <a:rPr lang="en-US" dirty="0"/>
              <a:t> </a:t>
            </a:r>
            <a:r>
              <a:rPr lang="en-US" dirty="0" smtClean="0"/>
              <a:t>Deformities – O.P </a:t>
            </a:r>
            <a:r>
              <a:rPr lang="en-US" dirty="0" err="1" smtClean="0"/>
              <a:t>Kharbanda</a:t>
            </a:r>
            <a:r>
              <a:rPr lang="en-US" dirty="0" smtClean="0"/>
              <a:t>, Elsevier; 1</a:t>
            </a:r>
            <a:r>
              <a:rPr lang="en-US" baseline="30000" dirty="0" smtClean="0"/>
              <a:t>st</a:t>
            </a:r>
            <a:r>
              <a:rPr lang="en-US" dirty="0" smtClean="0"/>
              <a:t> Edition</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0581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422" y="295421"/>
            <a:ext cx="3289683" cy="769441"/>
          </a:xfrm>
          <a:prstGeom prst="rect">
            <a:avLst/>
          </a:prstGeom>
          <a:noFill/>
        </p:spPr>
        <p:txBody>
          <a:bodyPr wrap="none" rtlCol="0">
            <a:spAutoFit/>
          </a:bodyPr>
          <a:lstStyle/>
          <a:p>
            <a:r>
              <a:rPr lang="en-GB" sz="4400" b="1" u="sng" dirty="0">
                <a:solidFill>
                  <a:schemeClr val="accent1"/>
                </a:solidFill>
                <a:latin typeface="Times New Roman" panose="02020603050405020304" pitchFamily="18" charset="0"/>
                <a:cs typeface="Times New Roman" panose="02020603050405020304" pitchFamily="18" charset="0"/>
              </a:rPr>
              <a:t>CONTENTS</a:t>
            </a:r>
          </a:p>
        </p:txBody>
      </p:sp>
      <p:sp>
        <p:nvSpPr>
          <p:cNvPr id="7" name="TextBox 6"/>
          <p:cNvSpPr txBox="1"/>
          <p:nvPr/>
        </p:nvSpPr>
        <p:spPr>
          <a:xfrm>
            <a:off x="295422" y="1187115"/>
            <a:ext cx="6586641" cy="4893647"/>
          </a:xfrm>
          <a:prstGeom prst="rect">
            <a:avLst/>
          </a:prstGeom>
          <a:noFill/>
        </p:spPr>
        <p:txBody>
          <a:bodyPr wrap="square" rtlCol="0">
            <a:spAutoFit/>
          </a:bodyPr>
          <a:lstStyle/>
          <a:p>
            <a:pPr marL="285750" indent="-285750">
              <a:buFont typeface="Wingdings" panose="05000000000000000000" pitchFamily="2" charset="2"/>
              <a:buChar char="v"/>
            </a:pPr>
            <a:r>
              <a:rPr lang="en-GB" sz="2400" b="1" i="1" u="sng" dirty="0" smtClean="0">
                <a:solidFill>
                  <a:schemeClr val="bg1">
                    <a:lumMod val="95000"/>
                    <a:lumOff val="5000"/>
                  </a:schemeClr>
                </a:solidFill>
                <a:latin typeface="Times New Roman" panose="02020603050405020304" pitchFamily="18" charset="0"/>
                <a:cs typeface="Times New Roman" panose="02020603050405020304" pitchFamily="18" charset="0"/>
              </a:rPr>
              <a:t>PART I</a:t>
            </a:r>
          </a:p>
          <a:p>
            <a:pPr marL="285750" indent="-285750">
              <a:buFont typeface="Wingdings" panose="05000000000000000000" pitchFamily="2" charset="2"/>
              <a:buChar char="v"/>
            </a:pPr>
            <a:r>
              <a:rPr lang="en-GB" sz="2400" dirty="0" smtClean="0">
                <a:solidFill>
                  <a:schemeClr val="bg1">
                    <a:lumMod val="95000"/>
                    <a:lumOff val="5000"/>
                  </a:schemeClr>
                </a:solidFill>
                <a:latin typeface="Times New Roman" panose="02020603050405020304" pitchFamily="18" charset="0"/>
                <a:cs typeface="Times New Roman" panose="02020603050405020304" pitchFamily="18" charset="0"/>
              </a:rPr>
              <a:t>INTRODUCTION</a:t>
            </a: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CLASSIFICATION</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CAREY’S 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ARCH PERIMETER 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ASHLEY HOWE’S </a:t>
            </a:r>
            <a:r>
              <a:rPr lang="en-GB" sz="2400" dirty="0" smtClean="0">
                <a:solidFill>
                  <a:schemeClr val="bg1">
                    <a:lumMod val="95000"/>
                    <a:lumOff val="5000"/>
                  </a:schemeClr>
                </a:solidFill>
                <a:latin typeface="Times New Roman" panose="02020603050405020304" pitchFamily="18" charset="0"/>
                <a:cs typeface="Times New Roman" panose="02020603050405020304" pitchFamily="18" charset="0"/>
              </a:rPr>
              <a:t>ANALYSIS</a:t>
            </a:r>
          </a:p>
          <a:p>
            <a:pPr marL="285750" indent="-285750">
              <a:buFont typeface="Wingdings" panose="05000000000000000000" pitchFamily="2" charset="2"/>
              <a:buChar char="v"/>
            </a:pPr>
            <a:r>
              <a:rPr lang="en-GB" sz="2400" dirty="0" smtClean="0">
                <a:solidFill>
                  <a:schemeClr val="bg1">
                    <a:lumMod val="95000"/>
                    <a:lumOff val="5000"/>
                  </a:schemeClr>
                </a:solidFill>
                <a:latin typeface="Times New Roman" panose="02020603050405020304" pitchFamily="18" charset="0"/>
                <a:cs typeface="Times New Roman" panose="02020603050405020304" pitchFamily="18" charset="0"/>
              </a:rPr>
              <a:t>PONTS </a:t>
            </a: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BOLTON’S 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MIXED DENTITION 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MOYER’S MIXED DENTITION ANALYSIS</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TANAKA JOHMSTON METHOD</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CONCLUSION</a:t>
            </a:r>
          </a:p>
          <a:p>
            <a:pPr marL="285750" indent="-285750">
              <a:buFont typeface="Wingdings" panose="05000000000000000000" pitchFamily="2" charset="2"/>
              <a:buChar char="v"/>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4088534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Tree>
    <p:extLst>
      <p:ext uri="{BB962C8B-B14F-4D97-AF65-F5344CB8AC3E}">
        <p14:creationId xmlns:p14="http://schemas.microsoft.com/office/powerpoint/2010/main" val="422833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4212" y="685799"/>
            <a:ext cx="8001000" cy="791309"/>
          </a:xfrm>
        </p:spPr>
        <p:txBody>
          <a:bodyPr>
            <a:normAutofit fontScale="90000"/>
          </a:bodyPr>
          <a:lstStyle/>
          <a:p>
            <a:r>
              <a:rPr lang="en-GB" u="sng" dirty="0">
                <a:solidFill>
                  <a:schemeClr val="bg1"/>
                </a:solidFill>
                <a:latin typeface="Times New Roman" panose="02020603050405020304" pitchFamily="18" charset="0"/>
                <a:cs typeface="Times New Roman" panose="02020603050405020304" pitchFamily="18" charset="0"/>
              </a:rPr>
              <a:t>INRODUCTION</a:t>
            </a:r>
            <a:br>
              <a:rPr lang="en-GB" u="sng" dirty="0">
                <a:solidFill>
                  <a:schemeClr val="bg1"/>
                </a:solidFill>
                <a:latin typeface="Times New Roman" panose="02020603050405020304" pitchFamily="18" charset="0"/>
                <a:cs typeface="Times New Roman" panose="02020603050405020304" pitchFamily="18" charset="0"/>
              </a:rPr>
            </a:br>
            <a:endParaRPr lang="en-GB" dirty="0"/>
          </a:p>
        </p:txBody>
      </p:sp>
      <p:sp>
        <p:nvSpPr>
          <p:cNvPr id="10" name="Subtitle 9"/>
          <p:cNvSpPr txBox="1">
            <a:spLocks noGrp="1"/>
          </p:cNvSpPr>
          <p:nvPr>
            <p:ph type="subTitle" idx="1"/>
          </p:nvPr>
        </p:nvSpPr>
        <p:spPr>
          <a:xfrm>
            <a:off x="220663" y="1081088"/>
            <a:ext cx="11117262" cy="5226046"/>
          </a:xfrm>
          <a:prstGeom prst="rect">
            <a:avLst/>
          </a:prstGeom>
          <a:noFill/>
        </p:spPr>
        <p:txBody>
          <a:bodyPr wrap="square" rtlCol="0">
            <a:spAutoFit/>
          </a:bodyPr>
          <a:lstStyle/>
          <a:p>
            <a:pPr marL="342900" indent="-342900">
              <a:buClr>
                <a:schemeClr val="bg1"/>
              </a:buClr>
              <a:buFont typeface="Wingdings" panose="05000000000000000000" pitchFamily="2" charset="2"/>
              <a:buChar char="q"/>
            </a:pPr>
            <a:r>
              <a:rPr lang="en-GB" sz="3200" dirty="0">
                <a:solidFill>
                  <a:schemeClr val="bg1"/>
                </a:solidFill>
                <a:latin typeface="Times New Roman" panose="02020603050405020304" pitchFamily="18" charset="0"/>
                <a:cs typeface="Times New Roman" panose="02020603050405020304" pitchFamily="18" charset="0"/>
              </a:rPr>
              <a:t>Model analysis is one of the essential diagnostic aids in orthodontics.</a:t>
            </a:r>
          </a:p>
          <a:p>
            <a:pPr marL="342900" indent="-342900">
              <a:buClr>
                <a:schemeClr val="bg1"/>
              </a:buClr>
              <a:buFont typeface="Wingdings" panose="05000000000000000000" pitchFamily="2" charset="2"/>
              <a:buChar char="q"/>
            </a:pPr>
            <a:endParaRPr lang="en-GB" sz="3200" dirty="0">
              <a:solidFill>
                <a:schemeClr val="bg1"/>
              </a:solidFill>
              <a:latin typeface="Times New Roman" panose="02020603050405020304" pitchFamily="18" charset="0"/>
              <a:cs typeface="Times New Roman" panose="02020603050405020304" pitchFamily="18" charset="0"/>
            </a:endParaRPr>
          </a:p>
          <a:p>
            <a:pPr marL="342900" indent="-342900">
              <a:buClr>
                <a:schemeClr val="bg1"/>
              </a:buClr>
              <a:buFont typeface="Wingdings" panose="05000000000000000000" pitchFamily="2" charset="2"/>
              <a:buChar char="q"/>
            </a:pPr>
            <a:r>
              <a:rPr lang="en-GB" sz="3200" dirty="0">
                <a:solidFill>
                  <a:schemeClr val="bg1"/>
                </a:solidFill>
                <a:latin typeface="Times New Roman" panose="02020603050405020304" pitchFamily="18" charset="0"/>
                <a:cs typeface="Times New Roman" panose="02020603050405020304" pitchFamily="18" charset="0"/>
              </a:rPr>
              <a:t>The study models provide a three dimensional view of the maxillary and mandibular dental arches in all three planes of space, i.e, sagittal, vertical &amp; transverse planes.</a:t>
            </a:r>
          </a:p>
          <a:p>
            <a:pPr marL="342900" indent="-342900">
              <a:buClr>
                <a:schemeClr val="bg1"/>
              </a:buClr>
              <a:buFont typeface="Wingdings" panose="05000000000000000000" pitchFamily="2" charset="2"/>
              <a:buChar char="q"/>
            </a:pPr>
            <a:endParaRPr lang="en-GB" sz="3200" dirty="0">
              <a:solidFill>
                <a:schemeClr val="bg1"/>
              </a:solidFill>
              <a:latin typeface="Times New Roman" panose="02020603050405020304" pitchFamily="18" charset="0"/>
              <a:cs typeface="Times New Roman" panose="02020603050405020304" pitchFamily="18" charset="0"/>
            </a:endParaRPr>
          </a:p>
          <a:p>
            <a:pPr marL="342900" indent="-342900">
              <a:buClr>
                <a:schemeClr val="bg1"/>
              </a:buClr>
              <a:buFont typeface="Wingdings" panose="05000000000000000000" pitchFamily="2" charset="2"/>
              <a:buChar char="q"/>
            </a:pPr>
            <a:r>
              <a:rPr lang="en-GB" sz="3200" dirty="0">
                <a:solidFill>
                  <a:schemeClr val="bg1"/>
                </a:solidFill>
                <a:latin typeface="Times New Roman" panose="02020603050405020304" pitchFamily="18" charset="0"/>
                <a:cs typeface="Times New Roman" panose="02020603050405020304" pitchFamily="18" charset="0"/>
              </a:rPr>
              <a:t>It is a valuable tool in orthodontic diagnosis and treatment planning.</a:t>
            </a:r>
            <a:endParaRPr lang="en-GB" sz="32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14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24887" y="168551"/>
            <a:ext cx="4121833" cy="731782"/>
          </a:xfrm>
        </p:spPr>
        <p:txBody>
          <a:bodyPr/>
          <a:lstStyle/>
          <a:p>
            <a:pPr algn="ctr"/>
            <a:r>
              <a:rPr lang="en-GB" b="1" u="sng" dirty="0">
                <a:solidFill>
                  <a:schemeClr val="bg1">
                    <a:lumMod val="95000"/>
                    <a:lumOff val="5000"/>
                  </a:schemeClr>
                </a:solidFill>
                <a:latin typeface="Times New Roman" panose="02020603050405020304" pitchFamily="18" charset="0"/>
                <a:cs typeface="Times New Roman" panose="02020603050405020304" pitchFamily="18" charset="0"/>
              </a:rPr>
              <a:t>classification</a:t>
            </a:r>
          </a:p>
        </p:txBody>
      </p:sp>
      <p:graphicFrame>
        <p:nvGraphicFramePr>
          <p:cNvPr id="9" name="Table 8"/>
          <p:cNvGraphicFramePr>
            <a:graphicFrameLocks noGrp="1"/>
          </p:cNvGraphicFramePr>
          <p:nvPr>
            <p:extLst>
              <p:ext uri="{D42A27DB-BD31-4B8C-83A1-F6EECF244321}">
                <p14:modId xmlns:p14="http://schemas.microsoft.com/office/powerpoint/2010/main" val="965671976"/>
              </p:ext>
            </p:extLst>
          </p:nvPr>
        </p:nvGraphicFramePr>
        <p:xfrm>
          <a:off x="184443" y="1294227"/>
          <a:ext cx="11843434" cy="4937761"/>
        </p:xfrm>
        <a:graphic>
          <a:graphicData uri="http://schemas.openxmlformats.org/drawingml/2006/table">
            <a:tbl>
              <a:tblPr firstRow="1" bandRow="1">
                <a:tableStyleId>{5C22544A-7EE6-4342-B048-85BDC9FD1C3A}</a:tableStyleId>
              </a:tblPr>
              <a:tblGrid>
                <a:gridCol w="5921717">
                  <a:extLst>
                    <a:ext uri="{9D8B030D-6E8A-4147-A177-3AD203B41FA5}">
                      <a16:colId xmlns:a16="http://schemas.microsoft.com/office/drawing/2014/main" val="20000"/>
                    </a:ext>
                  </a:extLst>
                </a:gridCol>
                <a:gridCol w="5921717">
                  <a:extLst>
                    <a:ext uri="{9D8B030D-6E8A-4147-A177-3AD203B41FA5}">
                      <a16:colId xmlns:a16="http://schemas.microsoft.com/office/drawing/2014/main" val="20001"/>
                    </a:ext>
                  </a:extLst>
                </a:gridCol>
              </a:tblGrid>
              <a:tr h="1077962">
                <a:tc>
                  <a:txBody>
                    <a:bodyPr/>
                    <a:lstStyle/>
                    <a:p>
                      <a:pPr algn="ctr"/>
                      <a:r>
                        <a:rPr lang="en-GB" sz="2800" dirty="0"/>
                        <a:t>PERMANENT</a:t>
                      </a:r>
                      <a:r>
                        <a:rPr lang="en-GB" sz="2800" baseline="0" dirty="0"/>
                        <a:t> DENTITION </a:t>
                      </a:r>
                    </a:p>
                    <a:p>
                      <a:pPr algn="ctr"/>
                      <a:r>
                        <a:rPr lang="en-GB" sz="2800" baseline="0" dirty="0"/>
                        <a:t>MODEL ANALYSIS</a:t>
                      </a:r>
                      <a:endParaRPr lang="en-GB" sz="2800" dirty="0"/>
                    </a:p>
                  </a:txBody>
                  <a:tcPr/>
                </a:tc>
                <a:tc>
                  <a:txBody>
                    <a:bodyPr/>
                    <a:lstStyle/>
                    <a:p>
                      <a:pPr algn="ctr"/>
                      <a:r>
                        <a:rPr lang="en-GB" sz="2800" dirty="0"/>
                        <a:t>MIXED DENTITION </a:t>
                      </a:r>
                    </a:p>
                    <a:p>
                      <a:pPr algn="ctr"/>
                      <a:r>
                        <a:rPr lang="en-GB" sz="2800" dirty="0"/>
                        <a:t>MODEL</a:t>
                      </a:r>
                      <a:r>
                        <a:rPr lang="en-GB" sz="2800" baseline="0" dirty="0"/>
                        <a:t> ANALYSIS</a:t>
                      </a:r>
                      <a:endParaRPr lang="en-GB" sz="2800" dirty="0"/>
                    </a:p>
                  </a:txBody>
                  <a:tcPr/>
                </a:tc>
                <a:extLst>
                  <a:ext uri="{0D108BD9-81ED-4DB2-BD59-A6C34878D82A}">
                    <a16:rowId xmlns:a16="http://schemas.microsoft.com/office/drawing/2014/main" val="10000"/>
                  </a:ext>
                </a:extLst>
              </a:tr>
              <a:tr h="3859799">
                <a:tc>
                  <a:txBody>
                    <a:bodyPr/>
                    <a:lstStyle/>
                    <a:p>
                      <a:pPr marL="285750" indent="-285750">
                        <a:buFont typeface="Arial" panose="020B0604020202020204" pitchFamily="34" charset="0"/>
                        <a:buChar char="•"/>
                      </a:pPr>
                      <a:r>
                        <a:rPr lang="en-GB" sz="2400" dirty="0"/>
                        <a:t>Carey’s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Arch perimeter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Ashley Howe’s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Pont’s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Bolton’s analysis</a:t>
                      </a:r>
                    </a:p>
                  </a:txBody>
                  <a:tcPr/>
                </a:tc>
                <a:tc>
                  <a:txBody>
                    <a:bodyPr/>
                    <a:lstStyle/>
                    <a:p>
                      <a:pPr marL="285750" indent="-285750">
                        <a:buFont typeface="Arial" panose="020B0604020202020204" pitchFamily="34" charset="0"/>
                        <a:buChar char="•"/>
                      </a:pPr>
                      <a:r>
                        <a:rPr lang="en-GB" sz="2400" dirty="0"/>
                        <a:t>Moyer’s mixed dentition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Tanaka and Johnston analysis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627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470" y="84407"/>
            <a:ext cx="6405073" cy="998806"/>
          </a:xfrm>
        </p:spPr>
        <p:txBody>
          <a:bodyPr/>
          <a:lstStyle/>
          <a:p>
            <a:r>
              <a:rPr lang="en-GB" dirty="0">
                <a:latin typeface="Times New Roman" panose="02020603050405020304" pitchFamily="18" charset="0"/>
                <a:cs typeface="Times New Roman" panose="02020603050405020304" pitchFamily="18" charset="0"/>
              </a:rPr>
              <a:t>      </a:t>
            </a:r>
            <a:r>
              <a:rPr lang="en-GB" sz="4000" b="1" u="sng" dirty="0">
                <a:solidFill>
                  <a:schemeClr val="bg1">
                    <a:lumMod val="95000"/>
                    <a:lumOff val="5000"/>
                  </a:schemeClr>
                </a:solidFill>
                <a:latin typeface="Times New Roman" panose="02020603050405020304" pitchFamily="18" charset="0"/>
                <a:cs typeface="Times New Roman" panose="02020603050405020304" pitchFamily="18" charset="0"/>
              </a:rPr>
              <a:t>Carey’s analysis </a:t>
            </a:r>
          </a:p>
        </p:txBody>
      </p:sp>
      <p:sp>
        <p:nvSpPr>
          <p:cNvPr id="3" name="TextBox 2"/>
          <p:cNvSpPr txBox="1"/>
          <p:nvPr/>
        </p:nvSpPr>
        <p:spPr>
          <a:xfrm>
            <a:off x="196948" y="1674055"/>
            <a:ext cx="11788726"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The arch length- tooth material discrepancy is the main cause for most malocclusions.</a:t>
            </a:r>
          </a:p>
          <a:p>
            <a:pPr marL="285750" indent="-285750">
              <a:buFont typeface="Arial" panose="020B0604020202020204" pitchFamily="34" charset="0"/>
              <a:buChar char="•"/>
            </a:pPr>
            <a:endParaRPr lang="en-GB" sz="32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Carey’s analysis helps in determining the extent of the discrepancy.</a:t>
            </a:r>
          </a:p>
          <a:p>
            <a:pPr marL="285750" indent="-285750">
              <a:buFont typeface="Arial" panose="020B0604020202020204" pitchFamily="34" charset="0"/>
              <a:buChar char="•"/>
            </a:pPr>
            <a:endParaRPr lang="en-GB" sz="32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3200" dirty="0">
                <a:solidFill>
                  <a:schemeClr val="bg1">
                    <a:lumMod val="95000"/>
                    <a:lumOff val="5000"/>
                  </a:schemeClr>
                </a:solidFill>
                <a:latin typeface="Times New Roman" panose="02020603050405020304" pitchFamily="18" charset="0"/>
                <a:cs typeface="Times New Roman" panose="02020603050405020304" pitchFamily="18" charset="0"/>
              </a:rPr>
              <a:t>It is performed on the lower cast.</a:t>
            </a:r>
          </a:p>
          <a:p>
            <a:pPr marL="285750" indent="-285750">
              <a:buFont typeface="Arial" panose="020B0604020202020204" pitchFamily="34" charset="0"/>
              <a:buChar char="•"/>
            </a:pPr>
            <a:endParaRPr lang="en-GB" sz="3200" dirty="0">
              <a:solidFill>
                <a:schemeClr val="bg1">
                  <a:lumMod val="95000"/>
                  <a:lumOff val="5000"/>
                </a:schemeClr>
              </a:solidFill>
            </a:endParaRPr>
          </a:p>
        </p:txBody>
      </p:sp>
    </p:spTree>
    <p:extLst>
      <p:ext uri="{BB962C8B-B14F-4D97-AF65-F5344CB8AC3E}">
        <p14:creationId xmlns:p14="http://schemas.microsoft.com/office/powerpoint/2010/main" val="241867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2982351" cy="858129"/>
          </a:xfrm>
        </p:spPr>
        <p:txBody>
          <a:bodyPr>
            <a:normAutofit/>
          </a:bodyPr>
          <a:lstStyle/>
          <a:p>
            <a:r>
              <a:rPr lang="en-GB" dirty="0">
                <a:solidFill>
                  <a:schemeClr val="bg1">
                    <a:lumMod val="95000"/>
                    <a:lumOff val="5000"/>
                  </a:schemeClr>
                </a:solidFill>
                <a:latin typeface="Times New Roman" panose="02020603050405020304" pitchFamily="18" charset="0"/>
                <a:cs typeface="Times New Roman" panose="02020603050405020304" pitchFamily="18" charset="0"/>
              </a:rPr>
              <a:t>PROCEDURE</a:t>
            </a:r>
          </a:p>
        </p:txBody>
      </p:sp>
      <p:sp>
        <p:nvSpPr>
          <p:cNvPr id="3" name="TextBox 2"/>
          <p:cNvSpPr txBox="1"/>
          <p:nvPr/>
        </p:nvSpPr>
        <p:spPr>
          <a:xfrm>
            <a:off x="422031" y="858129"/>
            <a:ext cx="11563643" cy="6247864"/>
          </a:xfrm>
          <a:prstGeom prst="rect">
            <a:avLst/>
          </a:prstGeom>
          <a:noFill/>
        </p:spPr>
        <p:txBody>
          <a:bodyPr wrap="square" rtlCol="0">
            <a:spAutoFit/>
          </a:bodyPr>
          <a:lstStyle/>
          <a:p>
            <a:pPr marL="285750" indent="-28575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ARCH LENGTH </a:t>
            </a:r>
            <a:r>
              <a:rPr lang="en-GB" dirty="0">
                <a:solidFill>
                  <a:schemeClr val="bg1">
                    <a:lumMod val="95000"/>
                    <a:lumOff val="5000"/>
                  </a:schemeClr>
                </a:solidFill>
              </a:rPr>
              <a:t>:</a:t>
            </a:r>
          </a:p>
          <a:p>
            <a:pPr marL="285750" indent="-285750">
              <a:buFont typeface="Wingdings" panose="05000000000000000000" pitchFamily="2" charset="2"/>
              <a:buChar char="Ø"/>
            </a:pPr>
            <a:endParaRPr lang="en-GB" dirty="0">
              <a:solidFill>
                <a:schemeClr val="bg1">
                  <a:lumMod val="95000"/>
                  <a:lumOff val="5000"/>
                </a:schemeClr>
              </a:solidFill>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arch length anterior to the first permanent molars is measured using a soft brass wire.</a:t>
            </a:r>
          </a:p>
          <a:p>
            <a:pPr marL="285750" indent="-28575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wire is placed contacting the mesial surface of the first permanent molar of one side and is passed over the buccal cusps of the premolars and along the anteriors and is continued on the opposite side in the same way up to the mesial surface of the opposite first permanent molar.</a:t>
            </a:r>
          </a:p>
          <a:p>
            <a:pPr marL="285750" indent="-28575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In case of proclined anteriors, the wire is passed along the cingulum of anterior teeth.</a:t>
            </a:r>
          </a:p>
          <a:p>
            <a:pPr marL="285750" indent="-28575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the anterior teeth are retroclined, the brass wire in the anterior segment passes labial to the teeth.</a:t>
            </a:r>
          </a:p>
          <a:p>
            <a:pPr marL="285750" indent="-28575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the anterior teeth are well-aligned the wire passes over the incisal edge of anteriors.</a:t>
            </a:r>
          </a:p>
          <a:p>
            <a:pPr marL="285750" indent="-28575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GB" dirty="0">
              <a:solidFill>
                <a:schemeClr val="bg1">
                  <a:lumMod val="95000"/>
                  <a:lumOff val="5000"/>
                </a:schemeClr>
              </a:solidFill>
            </a:endParaRPr>
          </a:p>
        </p:txBody>
      </p:sp>
    </p:spTree>
    <p:extLst>
      <p:ext uri="{BB962C8B-B14F-4D97-AF65-F5344CB8AC3E}">
        <p14:creationId xmlns:p14="http://schemas.microsoft.com/office/powerpoint/2010/main" val="106345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5" y="126609"/>
            <a:ext cx="3550190" cy="30808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526" y="126609"/>
            <a:ext cx="3418449" cy="30808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427" y="126609"/>
            <a:ext cx="3446585" cy="3080824"/>
          </a:xfrm>
          <a:prstGeom prst="rect">
            <a:avLst/>
          </a:prstGeom>
        </p:spPr>
      </p:pic>
      <p:sp>
        <p:nvSpPr>
          <p:cNvPr id="5" name="TextBox 4"/>
          <p:cNvSpPr txBox="1"/>
          <p:nvPr/>
        </p:nvSpPr>
        <p:spPr>
          <a:xfrm>
            <a:off x="239151" y="3798277"/>
            <a:ext cx="11671785" cy="2616101"/>
          </a:xfrm>
          <a:prstGeom prst="rect">
            <a:avLst/>
          </a:prstGeom>
          <a:noFill/>
        </p:spPr>
        <p:txBody>
          <a:bodyPr wrap="none" rtlCol="0">
            <a:spAutoFit/>
          </a:bodyPr>
          <a:lstStyle/>
          <a:p>
            <a:pPr marL="285750" indent="-28575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TOOTH MATERIAL:</a:t>
            </a:r>
            <a:endParaRPr lang="en-GB"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The </a:t>
            </a:r>
            <a:r>
              <a:rPr lang="en-GB" sz="2400" dirty="0" err="1">
                <a:solidFill>
                  <a:schemeClr val="bg1">
                    <a:lumMod val="95000"/>
                    <a:lumOff val="5000"/>
                  </a:schemeClr>
                </a:solidFill>
                <a:latin typeface="Times New Roman" panose="02020603050405020304" pitchFamily="18" charset="0"/>
                <a:cs typeface="Times New Roman" panose="02020603050405020304" pitchFamily="18" charset="0"/>
              </a:rPr>
              <a:t>mesio</a:t>
            </a: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-distal width of the teeth anterior to the first molars is measured and summed up</a:t>
            </a:r>
            <a:r>
              <a:rPr lang="en-GB" dirty="0">
                <a:solidFill>
                  <a:schemeClr val="bg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GB" dirty="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DETERMINATION OF THE DISCREPANCY:</a:t>
            </a:r>
          </a:p>
          <a:p>
            <a:pPr marL="342900" indent="-342900">
              <a:buFont typeface="Arial" panose="020B0604020202020204" pitchFamily="34" charset="0"/>
              <a:buChar char="•"/>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It refers to the difference between the arch length and tooth material.</a:t>
            </a:r>
          </a:p>
        </p:txBody>
      </p:sp>
    </p:spTree>
    <p:extLst>
      <p:ext uri="{BB962C8B-B14F-4D97-AF65-F5344CB8AC3E}">
        <p14:creationId xmlns:p14="http://schemas.microsoft.com/office/powerpoint/2010/main" val="283762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56" y="365760"/>
            <a:ext cx="11868443" cy="3908762"/>
          </a:xfrm>
          <a:prstGeom prst="rect">
            <a:avLst/>
          </a:prstGeom>
          <a:noFill/>
        </p:spPr>
        <p:txBody>
          <a:bodyPr wrap="square" rtlCol="0">
            <a:spAutoFit/>
          </a:bodyPr>
          <a:lstStyle/>
          <a:p>
            <a:pPr marL="285750" indent="-285750">
              <a:buFont typeface="Wingdings" panose="05000000000000000000" pitchFamily="2" charset="2"/>
              <a:buChar char="Ø"/>
            </a:pPr>
            <a:r>
              <a:rPr lang="en-GB" sz="2800" dirty="0">
                <a:solidFill>
                  <a:schemeClr val="bg1">
                    <a:lumMod val="95000"/>
                    <a:lumOff val="5000"/>
                  </a:schemeClr>
                </a:solidFill>
                <a:latin typeface="Times New Roman" panose="02020603050405020304" pitchFamily="18" charset="0"/>
                <a:cs typeface="Times New Roman" panose="02020603050405020304" pitchFamily="18" charset="0"/>
              </a:rPr>
              <a:t>INFERENCE</a:t>
            </a:r>
          </a:p>
          <a:p>
            <a:pPr marL="514350" indent="-514350">
              <a:buFont typeface="+mj-lt"/>
              <a:buAutoNum type="alphaLcPeriod"/>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514350" indent="-51435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the discrepancy is 0 to 2.5 mm, it indicates minimal tooth material excess. In such cases, proximal stripping can be carried out to reduce the tooth material.</a:t>
            </a:r>
          </a:p>
          <a:p>
            <a:pPr marL="514350" indent="-514350">
              <a:buFont typeface="+mj-lt"/>
              <a:buAutoNum type="alphaLcPeriod"/>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514350" indent="-51435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If the discrepancy is between 2.5 to 5 mm, it indicates the need to extract the second premolars.</a:t>
            </a:r>
          </a:p>
          <a:p>
            <a:pPr marL="514350" indent="-514350">
              <a:buFont typeface="+mj-lt"/>
              <a:buAutoNum type="alphaLcPeriod"/>
            </a:pPr>
            <a:endParaRPr lang="en-GB"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marL="514350" indent="-514350">
              <a:buFont typeface="+mj-lt"/>
              <a:buAutoNum type="alphaLcPeriod"/>
            </a:pPr>
            <a:r>
              <a:rPr lang="en-GB" sz="2400" dirty="0">
                <a:solidFill>
                  <a:schemeClr val="bg1">
                    <a:lumMod val="95000"/>
                    <a:lumOff val="5000"/>
                  </a:schemeClr>
                </a:solidFill>
                <a:latin typeface="Times New Roman" panose="02020603050405020304" pitchFamily="18" charset="0"/>
                <a:cs typeface="Times New Roman" panose="02020603050405020304" pitchFamily="18" charset="0"/>
              </a:rPr>
              <a:t>A discrepancy of more than 5 mm, indicates the need to extract the first premolars. </a:t>
            </a:r>
          </a:p>
          <a:p>
            <a:pPr marL="285750" indent="-285750">
              <a:buFont typeface="Wingdings" panose="05000000000000000000" pitchFamily="2" charset="2"/>
              <a:buChar char="Ø"/>
            </a:pPr>
            <a:endParaRPr lang="en-GB" sz="28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0113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478</TotalTime>
  <Words>1815</Words>
  <Application>Microsoft Office PowerPoint</Application>
  <PresentationFormat>Widescreen</PresentationFormat>
  <Paragraphs>240</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Century Gothic</vt:lpstr>
      <vt:lpstr>Courier New</vt:lpstr>
      <vt:lpstr>Times New Roman</vt:lpstr>
      <vt:lpstr>Wingdings</vt:lpstr>
      <vt:lpstr>Wingdings 3</vt:lpstr>
      <vt:lpstr>Slice</vt:lpstr>
      <vt:lpstr>PowerPoint Presentation</vt:lpstr>
      <vt:lpstr>Specific learning Objectives </vt:lpstr>
      <vt:lpstr>PowerPoint Presentation</vt:lpstr>
      <vt:lpstr>INRODUCTION </vt:lpstr>
      <vt:lpstr>classification</vt:lpstr>
      <vt:lpstr>      Carey’s analysis </vt:lpstr>
      <vt:lpstr>PROCEDURE</vt:lpstr>
      <vt:lpstr>PowerPoint Presentation</vt:lpstr>
      <vt:lpstr>PowerPoint Presentation</vt:lpstr>
      <vt:lpstr>PowerPoint Presentation</vt:lpstr>
      <vt:lpstr>   ARCH  PERIMETER  ANALYSIS</vt:lpstr>
      <vt:lpstr>ASHLEY HOWE’S ANALYSIS</vt:lpstr>
      <vt:lpstr>PROCEDURE</vt:lpstr>
      <vt:lpstr>inference</vt:lpstr>
      <vt:lpstr>PONT’S ANALYSIS</vt:lpstr>
      <vt:lpstr>PowerPoint Presentation</vt:lpstr>
      <vt:lpstr>PowerPoint Presentation</vt:lpstr>
      <vt:lpstr>PowerPoint Presentation</vt:lpstr>
      <vt:lpstr>PowerPoint Presentation</vt:lpstr>
      <vt:lpstr>BOLTON’S ANALYSIS</vt:lpstr>
      <vt:lpstr>PowerPoint Presentation</vt:lpstr>
      <vt:lpstr>PowerPoint Presentation</vt:lpstr>
      <vt:lpstr>PowerPoint Presentation</vt:lpstr>
      <vt:lpstr>MIXED  DENTITION  ANALYSIS</vt:lpstr>
      <vt:lpstr>Moyer’s mixed dentition analysis</vt:lpstr>
      <vt:lpstr>RADIOGRAPHIC METHOD</vt:lpstr>
      <vt:lpstr>Tanaka  Johnston  method</vt:lpstr>
      <vt:lpstr>CONCLUSION</vt:lpstr>
      <vt:lpstr>REFERENCES</vt:lpstr>
      <vt:lpstr>Question &amp; Answer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Gaurav Agrawal</cp:lastModifiedBy>
  <cp:revision>49</cp:revision>
  <dcterms:created xsi:type="dcterms:W3CDTF">2019-11-09T03:34:19Z</dcterms:created>
  <dcterms:modified xsi:type="dcterms:W3CDTF">2022-08-28T14:26:33Z</dcterms:modified>
</cp:coreProperties>
</file>